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1" r:id="rId5"/>
  </p:sldMasterIdLst>
  <p:notesMasterIdLst>
    <p:notesMasterId r:id="rId67"/>
  </p:notesMasterIdLst>
  <p:sldIdLst>
    <p:sldId id="258" r:id="rId6"/>
    <p:sldId id="259" r:id="rId7"/>
    <p:sldId id="262" r:id="rId8"/>
    <p:sldId id="1536" r:id="rId9"/>
    <p:sldId id="1538" r:id="rId10"/>
    <p:sldId id="263" r:id="rId11"/>
    <p:sldId id="287" r:id="rId12"/>
    <p:sldId id="1553" r:id="rId13"/>
    <p:sldId id="1554" r:id="rId14"/>
    <p:sldId id="260" r:id="rId15"/>
    <p:sldId id="267" r:id="rId16"/>
    <p:sldId id="288" r:id="rId17"/>
    <p:sldId id="1551" r:id="rId18"/>
    <p:sldId id="1552" r:id="rId19"/>
    <p:sldId id="1549" r:id="rId20"/>
    <p:sldId id="279" r:id="rId21"/>
    <p:sldId id="312" r:id="rId22"/>
    <p:sldId id="276" r:id="rId23"/>
    <p:sldId id="280" r:id="rId24"/>
    <p:sldId id="282" r:id="rId25"/>
    <p:sldId id="1550" r:id="rId26"/>
    <p:sldId id="283" r:id="rId27"/>
    <p:sldId id="284" r:id="rId28"/>
    <p:sldId id="285" r:id="rId29"/>
    <p:sldId id="286" r:id="rId30"/>
    <p:sldId id="314" r:id="rId31"/>
    <p:sldId id="1555" r:id="rId32"/>
    <p:sldId id="306" r:id="rId33"/>
    <p:sldId id="315" r:id="rId34"/>
    <p:sldId id="265" r:id="rId35"/>
    <p:sldId id="290" r:id="rId36"/>
    <p:sldId id="291" r:id="rId37"/>
    <p:sldId id="292" r:id="rId38"/>
    <p:sldId id="1556" r:id="rId39"/>
    <p:sldId id="1557" r:id="rId40"/>
    <p:sldId id="1559" r:id="rId41"/>
    <p:sldId id="293" r:id="rId42"/>
    <p:sldId id="1543" r:id="rId43"/>
    <p:sldId id="1544" r:id="rId44"/>
    <p:sldId id="1545" r:id="rId45"/>
    <p:sldId id="1547" r:id="rId46"/>
    <p:sldId id="1558" r:id="rId47"/>
    <p:sldId id="1548" r:id="rId48"/>
    <p:sldId id="299" r:id="rId49"/>
    <p:sldId id="300" r:id="rId50"/>
    <p:sldId id="301" r:id="rId51"/>
    <p:sldId id="1560" r:id="rId52"/>
    <p:sldId id="1561" r:id="rId53"/>
    <p:sldId id="1562" r:id="rId54"/>
    <p:sldId id="1563" r:id="rId55"/>
    <p:sldId id="1564" r:id="rId56"/>
    <p:sldId id="1565" r:id="rId57"/>
    <p:sldId id="1566" r:id="rId58"/>
    <p:sldId id="1567" r:id="rId59"/>
    <p:sldId id="1568" r:id="rId60"/>
    <p:sldId id="270" r:id="rId61"/>
    <p:sldId id="271" r:id="rId62"/>
    <p:sldId id="272" r:id="rId63"/>
    <p:sldId id="273" r:id="rId64"/>
    <p:sldId id="274" r:id="rId65"/>
    <p:sldId id="304"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7696F7-5275-497C-B469-D9DC76A41F04}">
          <p14:sldIdLst>
            <p14:sldId id="258"/>
            <p14:sldId id="259"/>
            <p14:sldId id="262"/>
            <p14:sldId id="1536"/>
            <p14:sldId id="1538"/>
            <p14:sldId id="263"/>
            <p14:sldId id="287"/>
            <p14:sldId id="1553"/>
            <p14:sldId id="1554"/>
            <p14:sldId id="260"/>
            <p14:sldId id="267"/>
          </p14:sldIdLst>
        </p14:section>
        <p14:section name="VAOS Veteran Demo" id="{99841B3E-DABF-4D60-BBD6-E0D18A9E9D77}">
          <p14:sldIdLst>
            <p14:sldId id="288"/>
            <p14:sldId id="1551"/>
            <p14:sldId id="1552"/>
            <p14:sldId id="1549"/>
            <p14:sldId id="279"/>
            <p14:sldId id="312"/>
            <p14:sldId id="276"/>
            <p14:sldId id="280"/>
            <p14:sldId id="282"/>
            <p14:sldId id="1550"/>
            <p14:sldId id="283"/>
            <p14:sldId id="284"/>
            <p14:sldId id="285"/>
            <p14:sldId id="286"/>
            <p14:sldId id="314"/>
            <p14:sldId id="1555"/>
            <p14:sldId id="306"/>
            <p14:sldId id="315"/>
          </p14:sldIdLst>
        </p14:section>
        <p14:section name="SM RM Demo" id="{C0551514-42CB-44E0-93F9-C46BB35E92C9}">
          <p14:sldIdLst>
            <p14:sldId id="265"/>
            <p14:sldId id="290"/>
            <p14:sldId id="291"/>
            <p14:sldId id="292"/>
            <p14:sldId id="1556"/>
            <p14:sldId id="1557"/>
            <p14:sldId id="1559"/>
            <p14:sldId id="293"/>
            <p14:sldId id="1543"/>
            <p14:sldId id="1544"/>
            <p14:sldId id="1545"/>
            <p14:sldId id="1547"/>
            <p14:sldId id="1558"/>
            <p14:sldId id="1548"/>
            <p14:sldId id="299"/>
            <p14:sldId id="300"/>
            <p14:sldId id="301"/>
            <p14:sldId id="1560"/>
            <p14:sldId id="1561"/>
            <p14:sldId id="1562"/>
            <p14:sldId id="1563"/>
            <p14:sldId id="1564"/>
            <p14:sldId id="1565"/>
            <p14:sldId id="1566"/>
            <p14:sldId id="1567"/>
            <p14:sldId id="1568"/>
          </p14:sldIdLst>
        </p14:section>
        <p14:section name="Resources and FAQs" id="{DEDEEE62-4A83-4B4A-95CF-F37A557C3157}">
          <p14:sldIdLst>
            <p14:sldId id="270"/>
            <p14:sldId id="271"/>
            <p14:sldId id="272"/>
            <p14:sldId id="273"/>
            <p14:sldId id="274"/>
            <p14:sldId id="30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ta Carlos" initials="RC" lastIdx="32" clrIdx="0">
    <p:extLst>
      <p:ext uri="{19B8F6BF-5375-455C-9EA6-DF929625EA0E}">
        <p15:presenceInfo xmlns:p15="http://schemas.microsoft.com/office/powerpoint/2012/main" userId="S::rita.carlos@trilogyfederal.com::d70c4efd-9196-4e82-a7e7-b923fcc086a1" providerId="AD"/>
      </p:ext>
    </p:extLst>
  </p:cmAuthor>
  <p:cmAuthor id="2" name="Brown, Shaterri" initials="BS" lastIdx="11" clrIdx="1">
    <p:extLst>
      <p:ext uri="{19B8F6BF-5375-455C-9EA6-DF929625EA0E}">
        <p15:presenceInfo xmlns:p15="http://schemas.microsoft.com/office/powerpoint/2012/main" userId="S::Shaterri.Brown@va.gov::821a8bbe-d0ee-458e-bccd-e6dfa0958813" providerId="AD"/>
      </p:ext>
    </p:extLst>
  </p:cmAuthor>
  <p:cmAuthor id="3" name="Pullin, Kimberly F" initials="PKF" lastIdx="14" clrIdx="2">
    <p:extLst>
      <p:ext uri="{19B8F6BF-5375-455C-9EA6-DF929625EA0E}">
        <p15:presenceInfo xmlns:p15="http://schemas.microsoft.com/office/powerpoint/2012/main" userId="S::Kimberly.Pullin@va.gov::02258d7e-c4e5-4699-836e-3823230ac69f" providerId="AD"/>
      </p:ext>
    </p:extLst>
  </p:cmAuthor>
  <p:cmAuthor id="4" name="Mercado, Judy" initials="MJ" lastIdx="4" clrIdx="3">
    <p:extLst>
      <p:ext uri="{19B8F6BF-5375-455C-9EA6-DF929625EA0E}">
        <p15:presenceInfo xmlns:p15="http://schemas.microsoft.com/office/powerpoint/2012/main" userId="S::Judy.Mercado@va.gov::5737aded-b0da-4fef-af34-b3a6f53931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2F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676" y="40"/>
      </p:cViewPr>
      <p:guideLst>
        <p:guide orient="horz" pos="2160"/>
        <p:guide pos="2880"/>
      </p:guideLst>
    </p:cSldViewPr>
  </p:slideViewPr>
  <p:notesTextViewPr>
    <p:cViewPr>
      <p:scale>
        <a:sx n="1" d="1"/>
        <a:sy n="1" d="1"/>
      </p:scale>
      <p:origin x="0" y="0"/>
    </p:cViewPr>
  </p:notesTextViewPr>
  <p:notesViewPr>
    <p:cSldViewPr snapToGrid="0">
      <p:cViewPr varScale="1">
        <p:scale>
          <a:sx n="58" d="100"/>
          <a:sy n="58" d="100"/>
        </p:scale>
        <p:origin x="2032"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Carlos" userId="d70c4efd-9196-4e82-a7e7-b923fcc086a1" providerId="ADAL" clId="{08FE487C-0822-4483-B6D6-5889174DDAB5}"/>
    <pc:docChg chg="modSld">
      <pc:chgData name="Rita Carlos" userId="d70c4efd-9196-4e82-a7e7-b923fcc086a1" providerId="ADAL" clId="{08FE487C-0822-4483-B6D6-5889174DDAB5}" dt="2020-09-01T12:20:08.910" v="4" actId="20577"/>
      <pc:docMkLst>
        <pc:docMk/>
      </pc:docMkLst>
      <pc:sldChg chg="modSp mod">
        <pc:chgData name="Rita Carlos" userId="d70c4efd-9196-4e82-a7e7-b923fcc086a1" providerId="ADAL" clId="{08FE487C-0822-4483-B6D6-5889174DDAB5}" dt="2020-09-01T12:20:08.910" v="4" actId="20577"/>
        <pc:sldMkLst>
          <pc:docMk/>
          <pc:sldMk cId="843085085" sldId="258"/>
        </pc:sldMkLst>
        <pc:spChg chg="mod">
          <ac:chgData name="Rita Carlos" userId="d70c4efd-9196-4e82-a7e7-b923fcc086a1" providerId="ADAL" clId="{08FE487C-0822-4483-B6D6-5889174DDAB5}" dt="2020-09-01T12:20:08.910" v="4" actId="20577"/>
          <ac:spMkLst>
            <pc:docMk/>
            <pc:sldMk cId="843085085" sldId="258"/>
            <ac:spMk id="4" creationId="{C666C4C4-D737-4296-BD67-B6429566B1F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229AC8-7400-431E-90F8-86710BB005B4}" type="datetimeFigureOut">
              <a:rPr lang="en-US" smtClean="0"/>
              <a:t>9/1/2020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FFB767-D63F-4558-940F-81DF50CB5D92}" type="slidenum">
              <a:rPr lang="en-US" smtClean="0"/>
              <a:t>‹#›</a:t>
            </a:fld>
            <a:endParaRPr lang="en-US"/>
          </a:p>
        </p:txBody>
      </p:sp>
    </p:spTree>
    <p:extLst>
      <p:ext uri="{BB962C8B-B14F-4D97-AF65-F5344CB8AC3E}">
        <p14:creationId xmlns:p14="http://schemas.microsoft.com/office/powerpoint/2010/main" val="3643277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FFB767-D63F-4558-940F-81DF50CB5D92}" type="slidenum">
              <a:rPr lang="en-US" smtClean="0"/>
              <a:t>1</a:t>
            </a:fld>
            <a:endParaRPr lang="en-US"/>
          </a:p>
        </p:txBody>
      </p:sp>
    </p:spTree>
    <p:extLst>
      <p:ext uri="{BB962C8B-B14F-4D97-AF65-F5344CB8AC3E}">
        <p14:creationId xmlns:p14="http://schemas.microsoft.com/office/powerpoint/2010/main" val="222307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have changed for the Veteran in relation to Community Care for VAOS. As we have discussed in previous slides, eligibility for Community Care will be determined in the background and Veterans will only see the Community Care option if they meet previously mentioned community care eligibility criteria and specific VAOS system requirements.</a:t>
            </a:r>
          </a:p>
          <a:p>
            <a:endParaRPr lang="en-US" dirty="0"/>
          </a:p>
          <a:p>
            <a:endParaRPr lang="en-US" dirty="0"/>
          </a:p>
          <a:p>
            <a:r>
              <a:rPr lang="en-US" dirty="0"/>
              <a:t>In addition, Instead of the Veteran waiting on in a que to speak with a representative, they can directly request their community care appointment through VAOS. The benefits of this online route includes, improves access to select community care services, increases conveniences, enhances customer experience, and reduces wait for appointment requests. </a:t>
            </a:r>
          </a:p>
          <a:p>
            <a:endParaRPr lang="en-US" dirty="0"/>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10</a:t>
            </a:fld>
            <a:endParaRPr lang="en-US"/>
          </a:p>
        </p:txBody>
      </p:sp>
    </p:spTree>
    <p:extLst>
      <p:ext uri="{BB962C8B-B14F-4D97-AF65-F5344CB8AC3E}">
        <p14:creationId xmlns:p14="http://schemas.microsoft.com/office/powerpoint/2010/main" val="3944180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see a high level overview of the steps a Request Managers would follow once they received a community care request through VAOS.</a:t>
            </a:r>
          </a:p>
          <a:p>
            <a:endParaRPr lang="en-US" dirty="0"/>
          </a:p>
          <a:p>
            <a:r>
              <a:rPr lang="en-US" dirty="0"/>
              <a:t>(read flow map)</a:t>
            </a:r>
          </a:p>
          <a:p>
            <a:endParaRPr lang="en-US" dirty="0"/>
          </a:p>
          <a:p>
            <a:r>
              <a:rPr lang="en-US" dirty="0"/>
              <a:t>For today’s training, we will review the steps a request manger would take to create an appointment in Scheduled Manager once they have received a Community Care Request through VA Online Scheduling system. </a:t>
            </a:r>
          </a:p>
          <a:p>
            <a:endParaRPr lang="en-US" dirty="0"/>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11</a:t>
            </a:fld>
            <a:endParaRPr lang="en-US"/>
          </a:p>
        </p:txBody>
      </p:sp>
    </p:spTree>
    <p:extLst>
      <p:ext uri="{BB962C8B-B14F-4D97-AF65-F5344CB8AC3E}">
        <p14:creationId xmlns:p14="http://schemas.microsoft.com/office/powerpoint/2010/main" val="970696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portion of the training will we walk through how a Veteran enters a Community Care Request through VA Online Scheduling. I will turn it over to Debra, who will act as the Veteran entering a community care request for Optometry.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12</a:t>
            </a:fld>
            <a:endParaRPr lang="en-US"/>
          </a:p>
        </p:txBody>
      </p:sp>
    </p:spTree>
    <p:extLst>
      <p:ext uri="{BB962C8B-B14F-4D97-AF65-F5344CB8AC3E}">
        <p14:creationId xmlns:p14="http://schemas.microsoft.com/office/powerpoint/2010/main" val="3209671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 Online Scheduling accesses Veteran’s VA Electronic Health Record (EHR) and therefore, for their security, requires the Veteran to log in using a My </a:t>
            </a:r>
            <a:r>
              <a:rPr lang="en-US" dirty="0" err="1"/>
              <a:t>HeatheVet</a:t>
            </a:r>
            <a:r>
              <a:rPr lang="en-US" dirty="0"/>
              <a:t> Premium Account, id.me account, or a DS Logon Level 2 Premium Account. If the Veteran doesn’t have any of those account, he/she will need to create one</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13</a:t>
            </a:fld>
            <a:endParaRPr lang="en-US"/>
          </a:p>
        </p:txBody>
      </p:sp>
    </p:spTree>
    <p:extLst>
      <p:ext uri="{BB962C8B-B14F-4D97-AF65-F5344CB8AC3E}">
        <p14:creationId xmlns:p14="http://schemas.microsoft.com/office/powerpoint/2010/main" val="391542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screen the Veteran will select “Go to your VA appointments” </a:t>
            </a:r>
          </a:p>
          <a:p>
            <a:r>
              <a:rPr lang="en-US" dirty="0"/>
              <a:t>Once the Veteran has logged in using the appropriate log-ins, the Veteran will select “VA Appointments”. In this tab, the Veteran will be able to view confirmed and past appointments and create a new appointment.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14</a:t>
            </a:fld>
            <a:endParaRPr lang="en-US"/>
          </a:p>
        </p:txBody>
      </p:sp>
    </p:spTree>
    <p:extLst>
      <p:ext uri="{BB962C8B-B14F-4D97-AF65-F5344CB8AC3E}">
        <p14:creationId xmlns:p14="http://schemas.microsoft.com/office/powerpoint/2010/main" val="3962787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VOAS VA Appointment Screen, the Veteran will be able to select “Schedule an Appointment” to submit a request for VA or community Care Appointments.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15</a:t>
            </a:fld>
            <a:endParaRPr lang="en-US"/>
          </a:p>
        </p:txBody>
      </p:sp>
    </p:spTree>
    <p:extLst>
      <p:ext uri="{BB962C8B-B14F-4D97-AF65-F5344CB8AC3E}">
        <p14:creationId xmlns:p14="http://schemas.microsoft.com/office/powerpoint/2010/main" val="4202332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Veteran will select the type of care desired. The list shown includes types of care offed by the VA and the community; however, only audiology, eye care (optometry), nutrition, podiatry, and primary care are eligible for Community Care. </a:t>
            </a:r>
          </a:p>
          <a:p>
            <a:endParaRPr lang="en-US" dirty="0"/>
          </a:p>
          <a:p>
            <a:r>
              <a:rPr lang="en-US" dirty="0"/>
              <a:t>The type of care selected will prompt VAOS to determine if the Veteran is eligible for Community Care.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16</a:t>
            </a:fld>
            <a:endParaRPr lang="en-US"/>
          </a:p>
        </p:txBody>
      </p:sp>
    </p:spTree>
    <p:extLst>
      <p:ext uri="{BB962C8B-B14F-4D97-AF65-F5344CB8AC3E}">
        <p14:creationId xmlns:p14="http://schemas.microsoft.com/office/powerpoint/2010/main" val="2167249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selecting Eye Care, VAOS will prompt the Veteran to select between Optometry and Ophthalmology. Optometry is only available for Community care. If the Veteran  chooses ophthalmology, they will be directed to the VA workflow.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17</a:t>
            </a:fld>
            <a:endParaRPr lang="en-US"/>
          </a:p>
        </p:txBody>
      </p:sp>
    </p:spTree>
    <p:extLst>
      <p:ext uri="{BB962C8B-B14F-4D97-AF65-F5344CB8AC3E}">
        <p14:creationId xmlns:p14="http://schemas.microsoft.com/office/powerpoint/2010/main" val="3257073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Veteran selects Optometry, they will be prompted to select between VA Medical facility or Community Care Facility for appointment locations.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18</a:t>
            </a:fld>
            <a:endParaRPr lang="en-US"/>
          </a:p>
        </p:txBody>
      </p:sp>
    </p:spTree>
    <p:extLst>
      <p:ext uri="{BB962C8B-B14F-4D97-AF65-F5344CB8AC3E}">
        <p14:creationId xmlns:p14="http://schemas.microsoft.com/office/powerpoint/2010/main" val="1478380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Veteran has determined where they’d like to receive their care, they may select up to three dates and times that they are available for their optometry appointment</a:t>
            </a:r>
          </a:p>
        </p:txBody>
      </p:sp>
      <p:sp>
        <p:nvSpPr>
          <p:cNvPr id="4" name="Slide Number Placeholder 3"/>
          <p:cNvSpPr>
            <a:spLocks noGrp="1"/>
          </p:cNvSpPr>
          <p:nvPr>
            <p:ph type="sldNum" sz="quarter" idx="5"/>
          </p:nvPr>
        </p:nvSpPr>
        <p:spPr/>
        <p:txBody>
          <a:bodyPr/>
          <a:lstStyle/>
          <a:p>
            <a:fld id="{33FFB767-D63F-4558-940F-81DF50CB5D92}" type="slidenum">
              <a:rPr lang="en-US" smtClean="0"/>
              <a:t>19</a:t>
            </a:fld>
            <a:endParaRPr lang="en-US"/>
          </a:p>
        </p:txBody>
      </p:sp>
    </p:spTree>
    <p:extLst>
      <p:ext uri="{BB962C8B-B14F-4D97-AF65-F5344CB8AC3E}">
        <p14:creationId xmlns:p14="http://schemas.microsoft.com/office/powerpoint/2010/main" val="398160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Again, we would like to welcome you to today’s CC VA Online Scheduling training.  </a:t>
            </a:r>
          </a:p>
          <a:p>
            <a:endParaRPr lang="en-US" dirty="0"/>
          </a:p>
          <a:p>
            <a:r>
              <a:rPr lang="en-US" dirty="0"/>
              <a:t>I’m Shaterri Brown from Community Care Clinical Integration. There are also a few other members of our VAOS team  that will be assisting with today’s training. I am going to provide an overview of  the Community Care VA Online Scheduling app ..of which you will hear referred to as VAOS  (which is the veteran’s facing app) and Scheduling Manager which you will hear referred to as SM) (which is the staff facing app). </a:t>
            </a:r>
          </a:p>
          <a:p>
            <a:endParaRPr lang="en-US" dirty="0"/>
          </a:p>
          <a:p>
            <a:r>
              <a:rPr lang="en-US" dirty="0"/>
              <a:t>In today’s training we will discuss:</a:t>
            </a:r>
          </a:p>
          <a:p>
            <a:r>
              <a:rPr lang="en-US" dirty="0"/>
              <a:t>-The National Deployment Scheduled and what is required of each facility to enable Community Care VAOS at their site</a:t>
            </a:r>
          </a:p>
          <a:p>
            <a:r>
              <a:rPr lang="en-US" dirty="0"/>
              <a:t>-What are the impacts to the Veteran and community care staff, which are known as Resource Managers</a:t>
            </a:r>
          </a:p>
          <a:p>
            <a:r>
              <a:rPr lang="en-US" dirty="0"/>
              <a:t>-We’ll show screen shots of both the VA Online Application as well as Scheduling Manager. A recorded demonstration of both of these applications have been uploaded to Chapter 3.19 of the Field Guidebook. </a:t>
            </a:r>
          </a:p>
          <a:p>
            <a:r>
              <a:rPr lang="en-US" dirty="0"/>
              <a:t>-Lastly, we’ll review some frequently asked questions and answers and provide you will a few resources to get you started on your VAOS journey.</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2</a:t>
            </a:fld>
            <a:endParaRPr lang="en-US"/>
          </a:p>
        </p:txBody>
      </p:sp>
    </p:spTree>
    <p:extLst>
      <p:ext uri="{BB962C8B-B14F-4D97-AF65-F5344CB8AC3E}">
        <p14:creationId xmlns:p14="http://schemas.microsoft.com/office/powerpoint/2010/main" val="3216751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Veteran is also required to provide additional details on their community care preferences. The Veteran is required to select which language they want their provider to speak and if they have a preferred in-network community care provider they’d like to see for the Optometry appointment. Currently, Veterans are only able to input one preferred provider.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20</a:t>
            </a:fld>
            <a:endParaRPr lang="en-US"/>
          </a:p>
        </p:txBody>
      </p:sp>
    </p:spTree>
    <p:extLst>
      <p:ext uri="{BB962C8B-B14F-4D97-AF65-F5344CB8AC3E}">
        <p14:creationId xmlns:p14="http://schemas.microsoft.com/office/powerpoint/2010/main" val="3648767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Veteran has a preferred provider they’d like to see, they are required to provide all provider contact information.  The Veteran can use the VA Facility Locator tool as a reference to obtain provider demographic information for in-network providers. </a:t>
            </a:r>
          </a:p>
          <a:p>
            <a:endParaRPr lang="en-US" dirty="0"/>
          </a:p>
          <a:p>
            <a:r>
              <a:rPr lang="en-US" dirty="0"/>
              <a:t>https://www.va.gov/find-locations</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21</a:t>
            </a:fld>
            <a:endParaRPr lang="en-US"/>
          </a:p>
        </p:txBody>
      </p:sp>
    </p:spTree>
    <p:extLst>
      <p:ext uri="{BB962C8B-B14F-4D97-AF65-F5344CB8AC3E}">
        <p14:creationId xmlns:p14="http://schemas.microsoft.com/office/powerpoint/2010/main" val="554517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additional details about the appointment that the Veteran wants the Request Manager to be informed of, they can include that information in the free text box. This is optional.  In previous version of VAOS, there was a “Veteran’s Reason for Selection” radio dial option that was required. That question is no longer required and has been removed. </a:t>
            </a:r>
          </a:p>
          <a:p>
            <a:endParaRPr lang="en-US" dirty="0"/>
          </a:p>
          <a:p>
            <a:r>
              <a:rPr lang="en-US" dirty="0"/>
              <a:t>If the Veteran has an urgent need, they are instructed to seek care outside of the VAOS application by one of the following avenues: Calling 911, Contacting the Veterans Crisis Line, or reporting to the nearest emergency room or VA Medical Center.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22</a:t>
            </a:fld>
            <a:endParaRPr lang="en-US"/>
          </a:p>
        </p:txBody>
      </p:sp>
    </p:spTree>
    <p:extLst>
      <p:ext uri="{BB962C8B-B14F-4D97-AF65-F5344CB8AC3E}">
        <p14:creationId xmlns:p14="http://schemas.microsoft.com/office/powerpoint/2010/main" val="1280301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VAOS will pull up the contact information on file for the Veteran automatically, but the Veteran can enter new contact details. The updates will only apply to this request and to VAOS. Veterans should continue to follow current process for updating their contact and demographic information. </a:t>
            </a:r>
          </a:p>
          <a:p>
            <a:endParaRPr lang="en-US" dirty="0"/>
          </a:p>
          <a:p>
            <a:r>
              <a:rPr lang="en-US" dirty="0"/>
              <a:t>In addition, the Veteran will be required to select a timeframe when they can be contacted regarding their appointment. </a:t>
            </a:r>
          </a:p>
        </p:txBody>
      </p:sp>
      <p:sp>
        <p:nvSpPr>
          <p:cNvPr id="4" name="Slide Number Placeholder 3"/>
          <p:cNvSpPr>
            <a:spLocks noGrp="1"/>
          </p:cNvSpPr>
          <p:nvPr>
            <p:ph type="sldNum" sz="quarter" idx="5"/>
          </p:nvPr>
        </p:nvSpPr>
        <p:spPr/>
        <p:txBody>
          <a:bodyPr/>
          <a:lstStyle/>
          <a:p>
            <a:fld id="{33FFB767-D63F-4558-940F-81DF50CB5D92}" type="slidenum">
              <a:rPr lang="en-US" smtClean="0"/>
              <a:t>23</a:t>
            </a:fld>
            <a:endParaRPr lang="en-US"/>
          </a:p>
        </p:txBody>
      </p:sp>
    </p:spTree>
    <p:extLst>
      <p:ext uri="{BB962C8B-B14F-4D97-AF65-F5344CB8AC3E}">
        <p14:creationId xmlns:p14="http://schemas.microsoft.com/office/powerpoint/2010/main" val="3308182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now in the home stretch of requesting a community care appointment. After the Veteran has gone through each screen and selected what type of care they want, where they want to have it , whom they want to provide the care, and provided their contact information, The Veteran will have the opportunity of reviewing that information before finalizing  their appointment request. </a:t>
            </a:r>
          </a:p>
          <a:p>
            <a:endParaRPr lang="en-US" dirty="0"/>
          </a:p>
          <a:p>
            <a:r>
              <a:rPr lang="en-US" dirty="0"/>
              <a:t>If there are any changes needed, the Veteran can select the Edit button and make the adjustments at this time.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24</a:t>
            </a:fld>
            <a:endParaRPr lang="en-US"/>
          </a:p>
        </p:txBody>
      </p:sp>
    </p:spTree>
    <p:extLst>
      <p:ext uri="{BB962C8B-B14F-4D97-AF65-F5344CB8AC3E}">
        <p14:creationId xmlns:p14="http://schemas.microsoft.com/office/powerpoint/2010/main" val="420640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Veteran selects “Request an Appointment”, there will be a confirmation page with the request details. Notice in the top left of the screen that the request has been submitted and transmitted to Scheduling Manager. The request manager can now go into Scheduling Manager and look for this request in their scheduling que.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25</a:t>
            </a:fld>
            <a:endParaRPr lang="en-US"/>
          </a:p>
        </p:txBody>
      </p:sp>
    </p:spTree>
    <p:extLst>
      <p:ext uri="{BB962C8B-B14F-4D97-AF65-F5344CB8AC3E}">
        <p14:creationId xmlns:p14="http://schemas.microsoft.com/office/powerpoint/2010/main" val="819931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appointment request has been submitted to Scheduling Manager (SM), it will be displayed for the Veteran as a pending appointment (indicated by a top yellow border) in VA Online Scheduling.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26</a:t>
            </a:fld>
            <a:endParaRPr lang="en-US"/>
          </a:p>
        </p:txBody>
      </p:sp>
    </p:spTree>
    <p:extLst>
      <p:ext uri="{BB962C8B-B14F-4D97-AF65-F5344CB8AC3E}">
        <p14:creationId xmlns:p14="http://schemas.microsoft.com/office/powerpoint/2010/main" val="2611486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request is processed in scheduling manger, the original request will be updated and displayed on the VAOS VA appointment screen as a confirmed appointment, with a green top border. Any requests cancelled by the Veteran in VAOS or the Request Manger in Scheduling Manger, would have a red top border</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27</a:t>
            </a:fld>
            <a:endParaRPr lang="en-US"/>
          </a:p>
        </p:txBody>
      </p:sp>
    </p:spTree>
    <p:extLst>
      <p:ext uri="{BB962C8B-B14F-4D97-AF65-F5344CB8AC3E}">
        <p14:creationId xmlns:p14="http://schemas.microsoft.com/office/powerpoint/2010/main" val="779193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Veteran decided he no longer wants/needs the requests, the Veteran can cancel the appointment request. Please note, Veterans may only cancel VOAS requests.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28</a:t>
            </a:fld>
            <a:endParaRPr lang="en-US"/>
          </a:p>
        </p:txBody>
      </p:sp>
    </p:spTree>
    <p:extLst>
      <p:ext uri="{BB962C8B-B14F-4D97-AF65-F5344CB8AC3E}">
        <p14:creationId xmlns:p14="http://schemas.microsoft.com/office/powerpoint/2010/main" val="2537722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Once the appointment has been scheduled and Jack decides he wishes to cancel the appointment, he will need to contact the provider directly. Scheduled appointments cannot be canceled in VAOS. Only appointment requests can be canceled in VAOS. </a:t>
            </a:r>
            <a:endParaRPr lang="en-US" sz="18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33FFB767-D63F-4558-940F-81DF50CB5D92}" type="slidenum">
              <a:rPr lang="en-US" smtClean="0"/>
              <a:t>29</a:t>
            </a:fld>
            <a:endParaRPr lang="en-US"/>
          </a:p>
        </p:txBody>
      </p:sp>
    </p:spTree>
    <p:extLst>
      <p:ext uri="{BB962C8B-B14F-4D97-AF65-F5344CB8AC3E}">
        <p14:creationId xmlns:p14="http://schemas.microsoft.com/office/powerpoint/2010/main" val="1790133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525178"/>
          </a:xfrm>
        </p:spPr>
        <p:txBody>
          <a:bodyPr/>
          <a:lstStyle/>
          <a:p>
            <a:r>
              <a:rPr lang="en-US" dirty="0"/>
              <a:t>VA Online scheduling enhances the Mission Act access for Veterans who meet one of the required eligibility requirements. To access VA Online Scheduling, Veterans can visit www.myhealth.va.gov.  and log in using their My HealtheVet, </a:t>
            </a:r>
            <a:r>
              <a:rPr lang="en-US" dirty="0" err="1"/>
              <a:t>DS.Logon</a:t>
            </a:r>
            <a:r>
              <a:rPr lang="en-US" dirty="0"/>
              <a:t>, or ID.me credentials.  If the Veteran doesn’t have any of the following credentials, he or she would need to sign up for one of them. </a:t>
            </a:r>
          </a:p>
          <a:p>
            <a:endParaRPr lang="en-US" dirty="0"/>
          </a:p>
          <a:p>
            <a:r>
              <a:rPr lang="en-US" dirty="0"/>
              <a:t>The types of Community Care requests that can be requested are:</a:t>
            </a:r>
          </a:p>
          <a:p>
            <a:r>
              <a:rPr lang="en-US" dirty="0"/>
              <a:t>Audiology Routine Exams</a:t>
            </a:r>
          </a:p>
          <a:p>
            <a:r>
              <a:rPr lang="en-US" dirty="0"/>
              <a:t>Audiology Hearing Aid Support</a:t>
            </a:r>
          </a:p>
          <a:p>
            <a:r>
              <a:rPr lang="en-US" dirty="0"/>
              <a:t>Nutrition</a:t>
            </a:r>
          </a:p>
          <a:p>
            <a:r>
              <a:rPr lang="en-US" dirty="0"/>
              <a:t>Optometry routine exam</a:t>
            </a:r>
          </a:p>
          <a:p>
            <a:r>
              <a:rPr lang="en-US" dirty="0"/>
              <a:t>Podiatry routine exam</a:t>
            </a:r>
          </a:p>
          <a:p>
            <a:r>
              <a:rPr lang="en-US" dirty="0"/>
              <a:t>And Primary Care routine Appointment </a:t>
            </a:r>
          </a:p>
          <a:p>
            <a:endParaRPr lang="en-US" dirty="0"/>
          </a:p>
          <a:p>
            <a:r>
              <a:rPr lang="en-US" dirty="0"/>
              <a:t>Initially, National Deployment for Community Care VAOS started back in November 30, 2018  at 71 VA Medical Centers. Earlier this year, this feature was paused due to the unforeseen circumstances of COVID 19. </a:t>
            </a:r>
          </a:p>
          <a:p>
            <a:r>
              <a:rPr lang="en-US" dirty="0"/>
              <a:t>Now, the Office of Community Care is  ready to reactive Community Care VAOS at those sites and implement Community Care VAOS to all other facilities. </a:t>
            </a:r>
          </a:p>
          <a:p>
            <a:endParaRPr lang="en-US" dirty="0"/>
          </a:p>
          <a:p>
            <a:r>
              <a:rPr lang="en-US" dirty="0"/>
              <a:t>On August 17th, the initial 71 facilities that previously used Community Care VAOS  began processing requests and all other facilities will initiate Community Care for VAOS by the end of the fiscal year. The next two slides will provide outline the deployment scheduled</a:t>
            </a:r>
          </a:p>
        </p:txBody>
      </p:sp>
      <p:sp>
        <p:nvSpPr>
          <p:cNvPr id="4" name="Slide Number Placeholder 3"/>
          <p:cNvSpPr>
            <a:spLocks noGrp="1"/>
          </p:cNvSpPr>
          <p:nvPr>
            <p:ph type="sldNum" sz="quarter" idx="5"/>
          </p:nvPr>
        </p:nvSpPr>
        <p:spPr/>
        <p:txBody>
          <a:bodyPr/>
          <a:lstStyle/>
          <a:p>
            <a:fld id="{33FFB767-D63F-4558-940F-81DF50CB5D92}" type="slidenum">
              <a:rPr lang="en-US" smtClean="0"/>
              <a:t>3</a:t>
            </a:fld>
            <a:endParaRPr lang="en-US"/>
          </a:p>
        </p:txBody>
      </p:sp>
    </p:spTree>
    <p:extLst>
      <p:ext uri="{BB962C8B-B14F-4D97-AF65-F5344CB8AC3E}">
        <p14:creationId xmlns:p14="http://schemas.microsoft.com/office/powerpoint/2010/main" val="1154894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now walk through out Scheduling Manager workflow.</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30</a:t>
            </a:fld>
            <a:endParaRPr lang="en-US"/>
          </a:p>
        </p:txBody>
      </p:sp>
    </p:spTree>
    <p:extLst>
      <p:ext uri="{BB962C8B-B14F-4D97-AF65-F5344CB8AC3E}">
        <p14:creationId xmlns:p14="http://schemas.microsoft.com/office/powerpoint/2010/main" val="2736707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Veteran has finalized and submitted their appointment request, the community Care Request Manager will be able to see their request in Scheduling Manager. </a:t>
            </a:r>
          </a:p>
          <a:p>
            <a:endParaRPr lang="en-US" dirty="0"/>
          </a:p>
          <a:p>
            <a:r>
              <a:rPr lang="en-US" dirty="0"/>
              <a:t>When logging into Scheduling Manger, the Request Manger will see a warning message stating that the system does not display patient warnings. The Request Manager will select “Accept” to proceed.</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31</a:t>
            </a:fld>
            <a:endParaRPr lang="en-US"/>
          </a:p>
        </p:txBody>
      </p:sp>
    </p:spTree>
    <p:extLst>
      <p:ext uri="{BB962C8B-B14F-4D97-AF65-F5344CB8AC3E}">
        <p14:creationId xmlns:p14="http://schemas.microsoft.com/office/powerpoint/2010/main" val="3566884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ts val="600"/>
              </a:spcBef>
              <a:spcAft>
                <a:spcPts val="600"/>
              </a:spcAft>
            </a:pPr>
            <a:r>
              <a:rPr lang="en-US" dirty="0">
                <a:solidFill>
                  <a:srgbClr val="000000"/>
                </a:solidFill>
                <a:latin typeface="Calibri" panose="020F0502020204030204" pitchFamily="34" charset="0"/>
                <a:ea typeface="MS Mincho" panose="02020609040205080304" pitchFamily="49" charset="-128"/>
                <a:cs typeface="Times New Roman" panose="02020603050405020304" pitchFamily="18" charset="0"/>
              </a:rPr>
              <a:t>Once you accept the warning message, the Request Manager will see a list of appointment request that have submitted through VAOS.</a:t>
            </a:r>
          </a:p>
          <a:p>
            <a:pPr>
              <a:lnSpc>
                <a:spcPct val="150000"/>
              </a:lnSpc>
              <a:spcBef>
                <a:spcPts val="600"/>
              </a:spcBef>
              <a:spcAft>
                <a:spcPts val="600"/>
              </a:spcAft>
            </a:pPr>
            <a:r>
              <a:rPr lang="en-US" dirty="0">
                <a:solidFill>
                  <a:srgbClr val="000000"/>
                </a:solidFill>
                <a:latin typeface="Calibri" panose="020F0502020204030204" pitchFamily="34" charset="0"/>
                <a:ea typeface="MS Mincho" panose="02020609040205080304" pitchFamily="49" charset="-128"/>
                <a:cs typeface="Times New Roman" panose="02020603050405020304" pitchFamily="18" charset="0"/>
              </a:rPr>
              <a:t>The Request Managers must select the Community Care option as the system automatically defaults to ‘VA Appointments’.  Scheduling Manager then filters the list of requests, showing only community care requests.  You will then be able to select your Veteran’s request. </a:t>
            </a:r>
          </a:p>
          <a:p>
            <a:pPr>
              <a:lnSpc>
                <a:spcPct val="150000"/>
              </a:lnSpc>
              <a:spcBef>
                <a:spcPts val="600"/>
              </a:spcBef>
              <a:spcAft>
                <a:spcPts val="600"/>
              </a:spcAft>
            </a:pPr>
            <a:r>
              <a:rPr lang="en-US" dirty="0">
                <a:solidFill>
                  <a:srgbClr val="000000"/>
                </a:solidFill>
                <a:latin typeface="Calibri" panose="020F0502020204030204" pitchFamily="34" charset="0"/>
                <a:ea typeface="MS Mincho" panose="02020609040205080304" pitchFamily="49" charset="-128"/>
                <a:cs typeface="Times New Roman" panose="02020603050405020304" pitchFamily="18" charset="0"/>
              </a:rPr>
              <a:t>The list includes the following information for each request: Veteran’s name, location, appointment request type, appointment request status (Submitted, Canceled, Scheduled in Community) and the date and time when the request was last acted upon.</a:t>
            </a:r>
          </a:p>
          <a:p>
            <a:pPr>
              <a:lnSpc>
                <a:spcPct val="150000"/>
              </a:lnSpc>
              <a:spcBef>
                <a:spcPts val="600"/>
              </a:spcBef>
              <a:spcAft>
                <a:spcPts val="600"/>
              </a:spcAft>
            </a:pPr>
            <a:r>
              <a:rPr lang="en-US" dirty="0">
                <a:solidFill>
                  <a:srgbClr val="000000"/>
                </a:solidFill>
                <a:latin typeface="Calibri" panose="020F0502020204030204" pitchFamily="34" charset="0"/>
                <a:ea typeface="MS Mincho" panose="02020609040205080304" pitchFamily="49" charset="-128"/>
                <a:cs typeface="Times New Roman" panose="02020603050405020304" pitchFamily="18" charset="0"/>
              </a:rPr>
              <a:t>The facility community care staff must access SM at least once daily to search for new and updated community care requests.</a:t>
            </a:r>
          </a:p>
          <a:p>
            <a:pPr marL="0" marR="0">
              <a:lnSpc>
                <a:spcPct val="150000"/>
              </a:lnSpc>
              <a:spcBef>
                <a:spcPts val="600"/>
              </a:spcBef>
              <a:spcAft>
                <a:spcPts val="600"/>
              </a:spcAft>
            </a:pPr>
            <a:endParaRPr lang="en-US" sz="1800" dirty="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32</a:t>
            </a:fld>
            <a:endParaRPr lang="en-US"/>
          </a:p>
        </p:txBody>
      </p:sp>
    </p:spTree>
    <p:extLst>
      <p:ext uri="{BB962C8B-B14F-4D97-AF65-F5344CB8AC3E}">
        <p14:creationId xmlns:p14="http://schemas.microsoft.com/office/powerpoint/2010/main" val="2160748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selected a Veteran from the list, or in our case, selected a particular Veteran, you will be able to see the details of the request once you click on it. Details that are shown in the Veteran’s request include: </a:t>
            </a:r>
          </a:p>
          <a:p>
            <a:r>
              <a:rPr lang="en-US" dirty="0"/>
              <a:t>-current request status, patient details, request details, request date and time, and patient contact information. All of these details will be pertinent for when we begin our scheduling efforts.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33</a:t>
            </a:fld>
            <a:endParaRPr lang="en-US"/>
          </a:p>
        </p:txBody>
      </p:sp>
    </p:spTree>
    <p:extLst>
      <p:ext uri="{BB962C8B-B14F-4D97-AF65-F5344CB8AC3E}">
        <p14:creationId xmlns:p14="http://schemas.microsoft.com/office/powerpoint/2010/main" val="3273582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Read Slide </a:t>
            </a:r>
          </a:p>
        </p:txBody>
      </p:sp>
      <p:sp>
        <p:nvSpPr>
          <p:cNvPr id="4" name="Slide Number Placeholder 3"/>
          <p:cNvSpPr>
            <a:spLocks noGrp="1"/>
          </p:cNvSpPr>
          <p:nvPr>
            <p:ph type="sldNum" sz="quarter" idx="5"/>
          </p:nvPr>
        </p:nvSpPr>
        <p:spPr/>
        <p:txBody>
          <a:bodyPr/>
          <a:lstStyle/>
          <a:p>
            <a:fld id="{33FFB767-D63F-4558-940F-81DF50CB5D92}" type="slidenum">
              <a:rPr lang="en-US" smtClean="0"/>
              <a:t>34</a:t>
            </a:fld>
            <a:endParaRPr lang="en-US"/>
          </a:p>
        </p:txBody>
      </p:sp>
    </p:spTree>
    <p:extLst>
      <p:ext uri="{BB962C8B-B14F-4D97-AF65-F5344CB8AC3E}">
        <p14:creationId xmlns:p14="http://schemas.microsoft.com/office/powerpoint/2010/main" val="4152613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Read Slide </a:t>
            </a:r>
          </a:p>
        </p:txBody>
      </p:sp>
      <p:sp>
        <p:nvSpPr>
          <p:cNvPr id="4" name="Slide Number Placeholder 3"/>
          <p:cNvSpPr>
            <a:spLocks noGrp="1"/>
          </p:cNvSpPr>
          <p:nvPr>
            <p:ph type="sldNum" sz="quarter" idx="5"/>
          </p:nvPr>
        </p:nvSpPr>
        <p:spPr/>
        <p:txBody>
          <a:bodyPr/>
          <a:lstStyle/>
          <a:p>
            <a:fld id="{33FFB767-D63F-4558-940F-81DF50CB5D92}" type="slidenum">
              <a:rPr lang="en-US" smtClean="0"/>
              <a:t>35</a:t>
            </a:fld>
            <a:endParaRPr lang="en-US"/>
          </a:p>
        </p:txBody>
      </p:sp>
    </p:spTree>
    <p:extLst>
      <p:ext uri="{BB962C8B-B14F-4D97-AF65-F5344CB8AC3E}">
        <p14:creationId xmlns:p14="http://schemas.microsoft.com/office/powerpoint/2010/main" val="2615045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a:t>
            </a:r>
          </a:p>
        </p:txBody>
      </p:sp>
      <p:sp>
        <p:nvSpPr>
          <p:cNvPr id="4" name="Slide Number Placeholder 3"/>
          <p:cNvSpPr>
            <a:spLocks noGrp="1"/>
          </p:cNvSpPr>
          <p:nvPr>
            <p:ph type="sldNum" sz="quarter" idx="5"/>
          </p:nvPr>
        </p:nvSpPr>
        <p:spPr/>
        <p:txBody>
          <a:bodyPr/>
          <a:lstStyle/>
          <a:p>
            <a:fld id="{33FFB767-D63F-4558-940F-81DF50CB5D92}" type="slidenum">
              <a:rPr lang="en-US" smtClean="0"/>
              <a:t>36</a:t>
            </a:fld>
            <a:endParaRPr lang="en-US"/>
          </a:p>
        </p:txBody>
      </p:sp>
    </p:spTree>
    <p:extLst>
      <p:ext uri="{BB962C8B-B14F-4D97-AF65-F5344CB8AC3E}">
        <p14:creationId xmlns:p14="http://schemas.microsoft.com/office/powerpoint/2010/main" val="3128987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request is selected, the right pane of the screen displays information about the Community Care request. </a:t>
            </a:r>
          </a:p>
          <a:p>
            <a:r>
              <a:rPr lang="en-US" dirty="0"/>
              <a:t>If the selected request is already being processed, the “Process Request” button is grayed out. The request is “locked” and cannot be edited.  The Request Manager would need to select a different request.</a:t>
            </a:r>
          </a:p>
          <a:p>
            <a:endParaRPr lang="en-US" dirty="0"/>
          </a:p>
          <a:p>
            <a:r>
              <a:rPr lang="en-US" dirty="0"/>
              <a:t>After you have reviewed the details of the request, you can proceed by selecting process request.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37</a:t>
            </a:fld>
            <a:endParaRPr lang="en-US"/>
          </a:p>
        </p:txBody>
      </p:sp>
    </p:spTree>
    <p:extLst>
      <p:ext uri="{BB962C8B-B14F-4D97-AF65-F5344CB8AC3E}">
        <p14:creationId xmlns:p14="http://schemas.microsoft.com/office/powerpoint/2010/main" val="824271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selecting the process request option, the Request Manger will be advanced to the booking section of Scheduling Manger to continue process the request</a:t>
            </a:r>
          </a:p>
        </p:txBody>
      </p:sp>
      <p:sp>
        <p:nvSpPr>
          <p:cNvPr id="4" name="Slide Number Placeholder 3"/>
          <p:cNvSpPr>
            <a:spLocks noGrp="1"/>
          </p:cNvSpPr>
          <p:nvPr>
            <p:ph type="sldNum" sz="quarter" idx="5"/>
          </p:nvPr>
        </p:nvSpPr>
        <p:spPr/>
        <p:txBody>
          <a:bodyPr/>
          <a:lstStyle/>
          <a:p>
            <a:fld id="{33FFB767-D63F-4558-940F-81DF50CB5D92}" type="slidenum">
              <a:rPr lang="en-US" smtClean="0"/>
              <a:t>38</a:t>
            </a:fld>
            <a:endParaRPr lang="en-US"/>
          </a:p>
        </p:txBody>
      </p:sp>
    </p:spTree>
    <p:extLst>
      <p:ext uri="{BB962C8B-B14F-4D97-AF65-F5344CB8AC3E}">
        <p14:creationId xmlns:p14="http://schemas.microsoft.com/office/powerpoint/2010/main" val="1170609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Booking Section, the Request Manger will see further details of the Veteran’s scheduling preferences. The Booking Section includes the Location and Type of Care being requested, Community Care Provider Preference, and the patient’s contact information.  From here, the Request Manger can select either Continue Processing or Resolve Request.</a:t>
            </a:r>
          </a:p>
          <a:p>
            <a:endParaRPr lang="en-US" dirty="0"/>
          </a:p>
          <a:p>
            <a:r>
              <a:rPr lang="en-US" dirty="0"/>
              <a:t>Selecting Continue Process will take you to the next screen to enter appointment details. While Resolving the Request will prompt you to cancel the request.</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39</a:t>
            </a:fld>
            <a:endParaRPr lang="en-US"/>
          </a:p>
        </p:txBody>
      </p:sp>
    </p:spTree>
    <p:extLst>
      <p:ext uri="{BB962C8B-B14F-4D97-AF65-F5344CB8AC3E}">
        <p14:creationId xmlns:p14="http://schemas.microsoft.com/office/powerpoint/2010/main" val="182143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noted in the previous slide, the 71 facilities that used Community Care VA Online Scheduled were reactivated on August 17th. All sites are listed here.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4</a:t>
            </a:fld>
            <a:endParaRPr lang="en-US"/>
          </a:p>
        </p:txBody>
      </p:sp>
    </p:spTree>
    <p:extLst>
      <p:ext uri="{BB962C8B-B14F-4D97-AF65-F5344CB8AC3E}">
        <p14:creationId xmlns:p14="http://schemas.microsoft.com/office/powerpoint/2010/main" val="3804834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selected to cancel the request, whether at the Veteran’s request or reasons identified after further review of the request, the Request Manger would cancel the request using one of the identified cancellation reason. </a:t>
            </a:r>
          </a:p>
          <a:p>
            <a:endParaRPr lang="en-US" dirty="0"/>
          </a:p>
          <a:p>
            <a:r>
              <a:rPr lang="en-US" dirty="0"/>
              <a:t>If the Veteran answers Yes to any of the sorting questions, the Request Manger should selected “Cancelled by VA-Not Eligible for Community Care’.</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40</a:t>
            </a:fld>
            <a:endParaRPr lang="en-US"/>
          </a:p>
        </p:txBody>
      </p:sp>
    </p:spTree>
    <p:extLst>
      <p:ext uri="{BB962C8B-B14F-4D97-AF65-F5344CB8AC3E}">
        <p14:creationId xmlns:p14="http://schemas.microsoft.com/office/powerpoint/2010/main" val="3727317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Request Manager chooses to proceed with processing the request, once they’ve selected Continue processing, they’ll be brough to a screen where they can enter appointment details.</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41</a:t>
            </a:fld>
            <a:endParaRPr lang="en-US"/>
          </a:p>
        </p:txBody>
      </p:sp>
    </p:spTree>
    <p:extLst>
      <p:ext uri="{BB962C8B-B14F-4D97-AF65-F5344CB8AC3E}">
        <p14:creationId xmlns:p14="http://schemas.microsoft.com/office/powerpoint/2010/main" val="80413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a:t>
            </a:r>
          </a:p>
        </p:txBody>
      </p:sp>
      <p:sp>
        <p:nvSpPr>
          <p:cNvPr id="4" name="Slide Number Placeholder 3"/>
          <p:cNvSpPr>
            <a:spLocks noGrp="1"/>
          </p:cNvSpPr>
          <p:nvPr>
            <p:ph type="sldNum" sz="quarter" idx="5"/>
          </p:nvPr>
        </p:nvSpPr>
        <p:spPr/>
        <p:txBody>
          <a:bodyPr/>
          <a:lstStyle/>
          <a:p>
            <a:fld id="{33FFB767-D63F-4558-940F-81DF50CB5D92}" type="slidenum">
              <a:rPr lang="en-US" smtClean="0"/>
              <a:t>42</a:t>
            </a:fld>
            <a:endParaRPr lang="en-US"/>
          </a:p>
        </p:txBody>
      </p:sp>
    </p:spTree>
    <p:extLst>
      <p:ext uri="{BB962C8B-B14F-4D97-AF65-F5344CB8AC3E}">
        <p14:creationId xmlns:p14="http://schemas.microsoft.com/office/powerpoint/2010/main" val="238279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600"/>
              </a:spcBef>
              <a:spcAft>
                <a:spcPts val="30"/>
              </a:spcAft>
            </a:pPr>
            <a:r>
              <a:rPr lang="en-US" dirty="0"/>
              <a:t>If the appointment can be scheduled within 14 business days of the last request date, the Request Manger should proceed with booking the appointment in Scheduling Manger. If the Veteran’s preferred provider is not available, the Request Manager can use the locator tool to locate a different provider. </a:t>
            </a:r>
          </a:p>
          <a:p>
            <a:pPr>
              <a:lnSpc>
                <a:spcPct val="110000"/>
              </a:lnSpc>
              <a:spcBef>
                <a:spcPts val="600"/>
              </a:spcBef>
              <a:spcAft>
                <a:spcPts val="30"/>
              </a:spcAft>
            </a:pPr>
            <a:endParaRPr lang="en-US" dirty="0"/>
          </a:p>
          <a:p>
            <a:pPr>
              <a:lnSpc>
                <a:spcPct val="110000"/>
              </a:lnSpc>
              <a:spcBef>
                <a:spcPts val="600"/>
              </a:spcBef>
              <a:spcAft>
                <a:spcPts val="30"/>
              </a:spcAft>
            </a:pPr>
            <a:r>
              <a:rPr lang="en-US" dirty="0"/>
              <a:t>If the Veteran cannot be reached or the Veteran’s preferences cannot be met, then proceed to “Cancel a Request” using the Resolve Request option button</a:t>
            </a:r>
          </a:p>
          <a:p>
            <a:pPr>
              <a:lnSpc>
                <a:spcPct val="110000"/>
              </a:lnSpc>
              <a:spcBef>
                <a:spcPts val="600"/>
              </a:spcBef>
              <a:spcAft>
                <a:spcPts val="30"/>
              </a:spcAft>
            </a:pPr>
            <a:endParaRPr lang="en-US" dirty="0"/>
          </a:p>
          <a:p>
            <a:pPr>
              <a:lnSpc>
                <a:spcPct val="110000"/>
              </a:lnSpc>
              <a:spcBef>
                <a:spcPts val="600"/>
              </a:spcBef>
              <a:spcAft>
                <a:spcPts val="30"/>
              </a:spcAft>
            </a:pPr>
            <a:r>
              <a:rPr lang="en-US" dirty="0"/>
              <a:t>After the Request Manager has performed all task necessary to confirm a Veteran’s appointment, they can begin filling out the appointment screen in Scheduling Manger. </a:t>
            </a:r>
          </a:p>
        </p:txBody>
      </p:sp>
      <p:sp>
        <p:nvSpPr>
          <p:cNvPr id="4" name="Slide Number Placeholder 3"/>
          <p:cNvSpPr>
            <a:spLocks noGrp="1"/>
          </p:cNvSpPr>
          <p:nvPr>
            <p:ph type="sldNum" sz="quarter" idx="5"/>
          </p:nvPr>
        </p:nvSpPr>
        <p:spPr/>
        <p:txBody>
          <a:bodyPr/>
          <a:lstStyle/>
          <a:p>
            <a:fld id="{33FFB767-D63F-4558-940F-81DF50CB5D92}" type="slidenum">
              <a:rPr lang="en-US" smtClean="0"/>
              <a:t>43</a:t>
            </a:fld>
            <a:endParaRPr lang="en-US"/>
          </a:p>
        </p:txBody>
      </p:sp>
    </p:spTree>
    <p:extLst>
      <p:ext uri="{BB962C8B-B14F-4D97-AF65-F5344CB8AC3E}">
        <p14:creationId xmlns:p14="http://schemas.microsoft.com/office/powerpoint/2010/main" val="2005900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entering the appointment details in Scheduling Manger, the Request manger should ensure to include any instructions for the Veteran. Back and forth messaging between the Veteran and the Request Manger is no longer an available feature within Scheduling Manger. Once all the appointment information has been entered, the Request Manager will select Complete Request.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44</a:t>
            </a:fld>
            <a:endParaRPr lang="en-US"/>
          </a:p>
        </p:txBody>
      </p:sp>
    </p:spTree>
    <p:extLst>
      <p:ext uri="{BB962C8B-B14F-4D97-AF65-F5344CB8AC3E}">
        <p14:creationId xmlns:p14="http://schemas.microsoft.com/office/powerpoint/2010/main" val="16844264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request manager selects complete the request, a confirmation window will appear verifying that the appointment has successfully booked. The Request Manager will select close to close the confirmation window.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45</a:t>
            </a:fld>
            <a:endParaRPr lang="en-US"/>
          </a:p>
        </p:txBody>
      </p:sp>
    </p:spTree>
    <p:extLst>
      <p:ext uri="{BB962C8B-B14F-4D97-AF65-F5344CB8AC3E}">
        <p14:creationId xmlns:p14="http://schemas.microsoft.com/office/powerpoint/2010/main" val="4019924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Request Manager has successfully booked the optometry appointment, they have the ability to go back to their referral list and see that the status has changed.</a:t>
            </a:r>
          </a:p>
          <a:p>
            <a:endParaRPr lang="en-US" dirty="0"/>
          </a:p>
          <a:p>
            <a:r>
              <a:rPr lang="en-US" dirty="0"/>
              <a:t>By default, the Community Care queue always shows new requests in a Submitted status. To see other statuses such as Cancelled or Scheduled in Community, the Request Manager will need to make sure the Text field is blank and click on the Refresh button. Once the que is refreshed, you’ll notice that the appointment now shows at the top of the list and the status is “Scheduled in Community.”</a:t>
            </a:r>
          </a:p>
          <a:p>
            <a:endParaRPr lang="en-US" dirty="0"/>
          </a:p>
          <a:p>
            <a:r>
              <a:rPr lang="en-US" dirty="0"/>
              <a:t>The Request Manager has completed this request and can now move on any others they have within the que.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46</a:t>
            </a:fld>
            <a:endParaRPr lang="en-US"/>
          </a:p>
        </p:txBody>
      </p:sp>
    </p:spTree>
    <p:extLst>
      <p:ext uri="{BB962C8B-B14F-4D97-AF65-F5344CB8AC3E}">
        <p14:creationId xmlns:p14="http://schemas.microsoft.com/office/powerpoint/2010/main" val="2167893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Request Manger will also need to complete the HSRM referral and enter the appointment information here as well. We’ll first start by logging into HSRM.</a:t>
            </a:r>
          </a:p>
        </p:txBody>
      </p:sp>
      <p:sp>
        <p:nvSpPr>
          <p:cNvPr id="4" name="Slide Number Placeholder 3"/>
          <p:cNvSpPr>
            <a:spLocks noGrp="1"/>
          </p:cNvSpPr>
          <p:nvPr>
            <p:ph type="sldNum" sz="quarter" idx="5"/>
          </p:nvPr>
        </p:nvSpPr>
        <p:spPr/>
        <p:txBody>
          <a:bodyPr/>
          <a:lstStyle/>
          <a:p>
            <a:fld id="{33FFB767-D63F-4558-940F-81DF50CB5D92}" type="slidenum">
              <a:rPr lang="en-US" smtClean="0"/>
              <a:t>47</a:t>
            </a:fld>
            <a:endParaRPr lang="en-US"/>
          </a:p>
        </p:txBody>
      </p:sp>
    </p:spTree>
    <p:extLst>
      <p:ext uri="{BB962C8B-B14F-4D97-AF65-F5344CB8AC3E}">
        <p14:creationId xmlns:p14="http://schemas.microsoft.com/office/powerpoint/2010/main" val="15813335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5"/>
          </p:nvPr>
        </p:nvSpPr>
        <p:spPr/>
        <p:txBody>
          <a:bodyPr/>
          <a:lstStyle/>
          <a:p>
            <a:fld id="{33FFB767-D63F-4558-940F-81DF50CB5D92}" type="slidenum">
              <a:rPr lang="en-US" smtClean="0"/>
              <a:t>48</a:t>
            </a:fld>
            <a:endParaRPr lang="en-US"/>
          </a:p>
        </p:txBody>
      </p:sp>
    </p:spTree>
    <p:extLst>
      <p:ext uri="{BB962C8B-B14F-4D97-AF65-F5344CB8AC3E}">
        <p14:creationId xmlns:p14="http://schemas.microsoft.com/office/powerpoint/2010/main" val="1679151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5"/>
          </p:nvPr>
        </p:nvSpPr>
        <p:spPr/>
        <p:txBody>
          <a:bodyPr/>
          <a:lstStyle/>
          <a:p>
            <a:fld id="{33FFB767-D63F-4558-940F-81DF50CB5D92}" type="slidenum">
              <a:rPr lang="en-US" smtClean="0"/>
              <a:t>49</a:t>
            </a:fld>
            <a:endParaRPr lang="en-US"/>
          </a:p>
        </p:txBody>
      </p:sp>
    </p:spTree>
    <p:extLst>
      <p:ext uri="{BB962C8B-B14F-4D97-AF65-F5344CB8AC3E}">
        <p14:creationId xmlns:p14="http://schemas.microsoft.com/office/powerpoint/2010/main" val="3730985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facilities that are new to Community Care VA Online scheduling will begin processing request either August 31st or September 14th.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5</a:t>
            </a:fld>
            <a:endParaRPr lang="en-US"/>
          </a:p>
        </p:txBody>
      </p:sp>
    </p:spTree>
    <p:extLst>
      <p:ext uri="{BB962C8B-B14F-4D97-AF65-F5344CB8AC3E}">
        <p14:creationId xmlns:p14="http://schemas.microsoft.com/office/powerpoint/2010/main" val="7206486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a:t>
            </a:r>
          </a:p>
        </p:txBody>
      </p:sp>
      <p:sp>
        <p:nvSpPr>
          <p:cNvPr id="4" name="Slide Number Placeholder 3"/>
          <p:cNvSpPr>
            <a:spLocks noGrp="1"/>
          </p:cNvSpPr>
          <p:nvPr>
            <p:ph type="sldNum" sz="quarter" idx="5"/>
          </p:nvPr>
        </p:nvSpPr>
        <p:spPr/>
        <p:txBody>
          <a:bodyPr/>
          <a:lstStyle/>
          <a:p>
            <a:fld id="{33FFB767-D63F-4558-940F-81DF50CB5D92}" type="slidenum">
              <a:rPr lang="en-US" smtClean="0"/>
              <a:t>50</a:t>
            </a:fld>
            <a:endParaRPr lang="en-US"/>
          </a:p>
        </p:txBody>
      </p:sp>
    </p:spTree>
    <p:extLst>
      <p:ext uri="{BB962C8B-B14F-4D97-AF65-F5344CB8AC3E}">
        <p14:creationId xmlns:p14="http://schemas.microsoft.com/office/powerpoint/2010/main" val="1613615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a:t>
            </a:r>
          </a:p>
        </p:txBody>
      </p:sp>
      <p:sp>
        <p:nvSpPr>
          <p:cNvPr id="4" name="Slide Number Placeholder 3"/>
          <p:cNvSpPr>
            <a:spLocks noGrp="1"/>
          </p:cNvSpPr>
          <p:nvPr>
            <p:ph type="sldNum" sz="quarter" idx="5"/>
          </p:nvPr>
        </p:nvSpPr>
        <p:spPr/>
        <p:txBody>
          <a:bodyPr/>
          <a:lstStyle/>
          <a:p>
            <a:fld id="{33FFB767-D63F-4558-940F-81DF50CB5D92}" type="slidenum">
              <a:rPr lang="en-US" smtClean="0"/>
              <a:t>51</a:t>
            </a:fld>
            <a:endParaRPr lang="en-US"/>
          </a:p>
        </p:txBody>
      </p:sp>
    </p:spTree>
    <p:extLst>
      <p:ext uri="{BB962C8B-B14F-4D97-AF65-F5344CB8AC3E}">
        <p14:creationId xmlns:p14="http://schemas.microsoft.com/office/powerpoint/2010/main" val="4215215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a:t>
            </a:r>
          </a:p>
        </p:txBody>
      </p:sp>
      <p:sp>
        <p:nvSpPr>
          <p:cNvPr id="4" name="Slide Number Placeholder 3"/>
          <p:cNvSpPr>
            <a:spLocks noGrp="1"/>
          </p:cNvSpPr>
          <p:nvPr>
            <p:ph type="sldNum" sz="quarter" idx="5"/>
          </p:nvPr>
        </p:nvSpPr>
        <p:spPr/>
        <p:txBody>
          <a:bodyPr/>
          <a:lstStyle/>
          <a:p>
            <a:fld id="{33FFB767-D63F-4558-940F-81DF50CB5D92}" type="slidenum">
              <a:rPr lang="en-US" smtClean="0"/>
              <a:t>52</a:t>
            </a:fld>
            <a:endParaRPr lang="en-US"/>
          </a:p>
        </p:txBody>
      </p:sp>
    </p:spTree>
    <p:extLst>
      <p:ext uri="{BB962C8B-B14F-4D97-AF65-F5344CB8AC3E}">
        <p14:creationId xmlns:p14="http://schemas.microsoft.com/office/powerpoint/2010/main" val="27115756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a:t>
            </a:r>
          </a:p>
        </p:txBody>
      </p:sp>
      <p:sp>
        <p:nvSpPr>
          <p:cNvPr id="4" name="Slide Number Placeholder 3"/>
          <p:cNvSpPr>
            <a:spLocks noGrp="1"/>
          </p:cNvSpPr>
          <p:nvPr>
            <p:ph type="sldNum" sz="quarter" idx="5"/>
          </p:nvPr>
        </p:nvSpPr>
        <p:spPr/>
        <p:txBody>
          <a:bodyPr/>
          <a:lstStyle/>
          <a:p>
            <a:fld id="{33FFB767-D63F-4558-940F-81DF50CB5D92}" type="slidenum">
              <a:rPr lang="en-US" smtClean="0"/>
              <a:t>53</a:t>
            </a:fld>
            <a:endParaRPr lang="en-US"/>
          </a:p>
        </p:txBody>
      </p:sp>
    </p:spTree>
    <p:extLst>
      <p:ext uri="{BB962C8B-B14F-4D97-AF65-F5344CB8AC3E}">
        <p14:creationId xmlns:p14="http://schemas.microsoft.com/office/powerpoint/2010/main" val="6718562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a:t>
            </a:r>
          </a:p>
        </p:txBody>
      </p:sp>
      <p:sp>
        <p:nvSpPr>
          <p:cNvPr id="4" name="Slide Number Placeholder 3"/>
          <p:cNvSpPr>
            <a:spLocks noGrp="1"/>
          </p:cNvSpPr>
          <p:nvPr>
            <p:ph type="sldNum" sz="quarter" idx="5"/>
          </p:nvPr>
        </p:nvSpPr>
        <p:spPr/>
        <p:txBody>
          <a:bodyPr/>
          <a:lstStyle/>
          <a:p>
            <a:fld id="{33FFB767-D63F-4558-940F-81DF50CB5D92}" type="slidenum">
              <a:rPr lang="en-US" smtClean="0"/>
              <a:t>54</a:t>
            </a:fld>
            <a:endParaRPr lang="en-US"/>
          </a:p>
        </p:txBody>
      </p:sp>
    </p:spTree>
    <p:extLst>
      <p:ext uri="{BB962C8B-B14F-4D97-AF65-F5344CB8AC3E}">
        <p14:creationId xmlns:p14="http://schemas.microsoft.com/office/powerpoint/2010/main" val="14540526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successfully scheduled your Community Care VAOS Appointment. To process another request, navigate back to the Community Care que in Scheduling Manager.</a:t>
            </a:r>
          </a:p>
        </p:txBody>
      </p:sp>
      <p:sp>
        <p:nvSpPr>
          <p:cNvPr id="4" name="Slide Number Placeholder 3"/>
          <p:cNvSpPr>
            <a:spLocks noGrp="1"/>
          </p:cNvSpPr>
          <p:nvPr>
            <p:ph type="sldNum" sz="quarter" idx="5"/>
          </p:nvPr>
        </p:nvSpPr>
        <p:spPr/>
        <p:txBody>
          <a:bodyPr/>
          <a:lstStyle/>
          <a:p>
            <a:fld id="{33FFB767-D63F-4558-940F-81DF50CB5D92}" type="slidenum">
              <a:rPr lang="en-US" smtClean="0"/>
              <a:t>55</a:t>
            </a:fld>
            <a:endParaRPr lang="en-US"/>
          </a:p>
        </p:txBody>
      </p:sp>
    </p:spTree>
    <p:extLst>
      <p:ext uri="{BB962C8B-B14F-4D97-AF65-F5344CB8AC3E}">
        <p14:creationId xmlns:p14="http://schemas.microsoft.com/office/powerpoint/2010/main" val="33331472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further details and information on Community Care for VAOS, please visit our SharePoint site listed within the CI Solutions Page where you will find SOPs, training documents, and other reference material. </a:t>
            </a:r>
            <a:r>
              <a:rPr lang="en-US" dirty="0" err="1"/>
              <a:t>Youll</a:t>
            </a:r>
            <a:r>
              <a:rPr lang="en-US" dirty="0"/>
              <a:t> also find valuable information on the Community Care Hub, Office Of Community Care Field Guidebook, and Connected Care VAOS SharePoint. </a:t>
            </a:r>
          </a:p>
          <a:p>
            <a:endParaRPr lang="en-US" dirty="0"/>
          </a:p>
          <a:p>
            <a:r>
              <a:rPr lang="en-US" dirty="0"/>
              <a:t>If after this training or down the road you have questions, please feel fee to reach out to our VAOS team for business process questions and are technical team for technical issue. </a:t>
            </a:r>
          </a:p>
        </p:txBody>
      </p:sp>
      <p:sp>
        <p:nvSpPr>
          <p:cNvPr id="4" name="Slide Number Placeholder 3"/>
          <p:cNvSpPr>
            <a:spLocks noGrp="1"/>
          </p:cNvSpPr>
          <p:nvPr>
            <p:ph type="sldNum" sz="quarter" idx="5"/>
          </p:nvPr>
        </p:nvSpPr>
        <p:spPr/>
        <p:txBody>
          <a:bodyPr/>
          <a:lstStyle/>
          <a:p>
            <a:fld id="{33FFB767-D63F-4558-940F-81DF50CB5D92}" type="slidenum">
              <a:rPr lang="en-US" smtClean="0"/>
              <a:t>56</a:t>
            </a:fld>
            <a:endParaRPr lang="en-US"/>
          </a:p>
        </p:txBody>
      </p:sp>
    </p:spTree>
    <p:extLst>
      <p:ext uri="{BB962C8B-B14F-4D97-AF65-F5344CB8AC3E}">
        <p14:creationId xmlns:p14="http://schemas.microsoft.com/office/powerpoint/2010/main" val="18090431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5"/>
          </p:nvPr>
        </p:nvSpPr>
        <p:spPr/>
        <p:txBody>
          <a:bodyPr/>
          <a:lstStyle/>
          <a:p>
            <a:fld id="{33FFB767-D63F-4558-940F-81DF50CB5D92}" type="slidenum">
              <a:rPr lang="en-US" smtClean="0"/>
              <a:t>57</a:t>
            </a:fld>
            <a:endParaRPr lang="en-US"/>
          </a:p>
        </p:txBody>
      </p:sp>
    </p:spTree>
    <p:extLst>
      <p:ext uri="{BB962C8B-B14F-4D97-AF65-F5344CB8AC3E}">
        <p14:creationId xmlns:p14="http://schemas.microsoft.com/office/powerpoint/2010/main" val="11516565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5"/>
          </p:nvPr>
        </p:nvSpPr>
        <p:spPr/>
        <p:txBody>
          <a:bodyPr/>
          <a:lstStyle/>
          <a:p>
            <a:fld id="{33FFB767-D63F-4558-940F-81DF50CB5D92}" type="slidenum">
              <a:rPr lang="en-US" smtClean="0"/>
              <a:t>58</a:t>
            </a:fld>
            <a:endParaRPr lang="en-US"/>
          </a:p>
        </p:txBody>
      </p:sp>
    </p:spTree>
    <p:extLst>
      <p:ext uri="{BB962C8B-B14F-4D97-AF65-F5344CB8AC3E}">
        <p14:creationId xmlns:p14="http://schemas.microsoft.com/office/powerpoint/2010/main" val="651780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a:t>
            </a:r>
          </a:p>
        </p:txBody>
      </p:sp>
      <p:sp>
        <p:nvSpPr>
          <p:cNvPr id="4" name="Slide Number Placeholder 3"/>
          <p:cNvSpPr>
            <a:spLocks noGrp="1"/>
          </p:cNvSpPr>
          <p:nvPr>
            <p:ph type="sldNum" sz="quarter" idx="5"/>
          </p:nvPr>
        </p:nvSpPr>
        <p:spPr/>
        <p:txBody>
          <a:bodyPr/>
          <a:lstStyle/>
          <a:p>
            <a:fld id="{33FFB767-D63F-4558-940F-81DF50CB5D92}" type="slidenum">
              <a:rPr lang="en-US" smtClean="0"/>
              <a:t>59</a:t>
            </a:fld>
            <a:endParaRPr lang="en-US"/>
          </a:p>
        </p:txBody>
      </p:sp>
    </p:spTree>
    <p:extLst>
      <p:ext uri="{BB962C8B-B14F-4D97-AF65-F5344CB8AC3E}">
        <p14:creationId xmlns:p14="http://schemas.microsoft.com/office/powerpoint/2010/main" val="134532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prepare for readiness, your assigned Clinical Integration Field Assistant will work with each VISN POC to review and update the Deployment Implementation Tracker. The DIT provides instructions need to ensure business readiness and technical functionality to meet the mandated implementation dates. The 71 facilities that are reactivating VAOS will not need to complete the new DIT as they have already done so with the initial implementation. The DIT is specific to the facilities that are just now implementing Community Care for VAOS for the first time.</a:t>
            </a:r>
          </a:p>
          <a:p>
            <a:endParaRPr lang="en-US" dirty="0"/>
          </a:p>
          <a:p>
            <a:r>
              <a:rPr lang="en-US" dirty="0"/>
              <a:t>From the DIT, two of the required tasks for VAOS Implementation includes having the appropriate clinics set up in VISTA and ensuring staff have the proper credentials and keys enable tin VISTA for scheduling. </a:t>
            </a:r>
          </a:p>
          <a:p>
            <a:endParaRPr lang="en-US" dirty="0"/>
          </a:p>
          <a:p>
            <a:r>
              <a:rPr lang="en-US" dirty="0"/>
              <a:t>All facilities must have their </a:t>
            </a:r>
            <a:r>
              <a:rPr lang="en-US" dirty="0" err="1"/>
              <a:t>VistA</a:t>
            </a:r>
            <a:r>
              <a:rPr lang="en-US" dirty="0"/>
              <a:t> community care clinics set up for Audiology, nutrition, optometry, podiatry and primary care. In addition, Community Care Request Managers must have: OR CPRS CUI CHART, DVBA CAPRI GUI enabled in VISTA and MBAA SCHEDULING CALENDAR VIEW is optional.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6</a:t>
            </a:fld>
            <a:endParaRPr lang="en-US"/>
          </a:p>
        </p:txBody>
      </p:sp>
    </p:spTree>
    <p:extLst>
      <p:ext uri="{BB962C8B-B14F-4D97-AF65-F5344CB8AC3E}">
        <p14:creationId xmlns:p14="http://schemas.microsoft.com/office/powerpoint/2010/main" val="42807559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60</a:t>
            </a:fld>
            <a:endParaRPr lang="en-US"/>
          </a:p>
        </p:txBody>
      </p:sp>
    </p:spTree>
    <p:extLst>
      <p:ext uri="{BB962C8B-B14F-4D97-AF65-F5344CB8AC3E}">
        <p14:creationId xmlns:p14="http://schemas.microsoft.com/office/powerpoint/2010/main" val="2258322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use Community Care for VA Online Scheduling , the Veteran must meet one of the following Mission Act criteria embedded in the VAOS application:</a:t>
            </a:r>
          </a:p>
          <a:p>
            <a:endParaRPr lang="en-US" dirty="0"/>
          </a:p>
          <a:p>
            <a:r>
              <a:rPr lang="en-US" dirty="0"/>
              <a:t>-Live in one of the following states-North Dakota, South Dakota, Montana, Alaska or Wyoming, due to low Veteran population density.</a:t>
            </a:r>
          </a:p>
          <a:p>
            <a:endParaRPr lang="en-US" dirty="0"/>
          </a:p>
          <a:p>
            <a:r>
              <a:rPr lang="en-US" dirty="0"/>
              <a:t>-Reside in a U.S. state or territory without a full-service VA Medical Center (Alaska, Hawaii, New Hampshire, and U.S. territories of Guam, American Samoa, Northern Mariana Islands, and the U.S. Virgin Islands)</a:t>
            </a:r>
          </a:p>
          <a:p>
            <a:endParaRPr lang="en-US" dirty="0"/>
          </a:p>
          <a:p>
            <a:r>
              <a:rPr lang="en-US" dirty="0"/>
              <a:t>-If the Veteran does not meet access standards but has a General Best Medical Interest that allows a Veteran to obtain some or all of their care in the community as opposed to a BMI which is just for a specific episode of care</a:t>
            </a:r>
          </a:p>
          <a:p>
            <a:r>
              <a:rPr lang="en-US" dirty="0"/>
              <a:t>                  -Potential reasons for general best medical interests (hardship) include geographical challenges, environmental factors, a medical condition that impacts the ability to travel, or if a Veteran needs to travel to their nearest VA Medical Center by air, boat or ferry. </a:t>
            </a:r>
          </a:p>
          <a:p>
            <a:endParaRPr lang="en-US" dirty="0"/>
          </a:p>
          <a:p>
            <a:r>
              <a:rPr lang="en-US" dirty="0"/>
              <a:t>-If you have an average drive time of more than 30 minutes for primary care, or more than 60 minutes for audiology, nutrition, optometry, or podiatry care to a VA medical facility.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7</a:t>
            </a:fld>
            <a:endParaRPr lang="en-US"/>
          </a:p>
        </p:txBody>
      </p:sp>
    </p:spTree>
    <p:extLst>
      <p:ext uri="{BB962C8B-B14F-4D97-AF65-F5344CB8AC3E}">
        <p14:creationId xmlns:p14="http://schemas.microsoft.com/office/powerpoint/2010/main" val="7665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submit a community care request through VAOS, the Veteran must meet all of the following system requirements. </a:t>
            </a:r>
          </a:p>
          <a:p>
            <a:endParaRPr lang="en-US" dirty="0"/>
          </a:p>
          <a:p>
            <a:r>
              <a:rPr lang="en-US" dirty="0"/>
              <a:t>The requirements are as follows: </a:t>
            </a:r>
          </a:p>
          <a:p>
            <a:r>
              <a:rPr lang="en-US" dirty="0"/>
              <a:t>-The Veteran must be eligible for Community Care based on static code or drive time.</a:t>
            </a:r>
          </a:p>
          <a:p>
            <a:r>
              <a:rPr lang="en-US" dirty="0"/>
              <a:t>This interface checks the Eligibility and Enrollment system for static codes. If the response is 'not eligible’, the system will perform the drive time check via another authoritative data source. </a:t>
            </a:r>
          </a:p>
          <a:p>
            <a:endParaRPr lang="en-US" dirty="0"/>
          </a:p>
          <a:p>
            <a:r>
              <a:rPr lang="en-US" dirty="0"/>
              <a:t>And</a:t>
            </a:r>
          </a:p>
          <a:p>
            <a:endParaRPr lang="en-US" dirty="0"/>
          </a:p>
          <a:p>
            <a:r>
              <a:rPr lang="en-US" dirty="0"/>
              <a:t>The Veteran must be registered at the target site and</a:t>
            </a:r>
          </a:p>
          <a:p>
            <a:endParaRPr lang="en-US" dirty="0"/>
          </a:p>
          <a:p>
            <a:r>
              <a:rPr lang="en-US" dirty="0"/>
              <a:t>The target site must be enabled as a Community Care VAOS site in the VA Toolset. </a:t>
            </a:r>
          </a:p>
          <a:p>
            <a:endParaRPr lang="en-US" dirty="0"/>
          </a:p>
          <a:p>
            <a:r>
              <a:rPr lang="en-US" dirty="0"/>
              <a:t> If the Veteran does not meet the system requirements, they will only have the option to request a community care appointment. </a:t>
            </a:r>
          </a:p>
          <a:p>
            <a:endParaRPr lang="en-US" dirty="0"/>
          </a:p>
          <a:p>
            <a:r>
              <a:rPr lang="en-US" dirty="0"/>
              <a:t>Note: This setting enables the Request Manager to View and process VAOS submitted community care requests. </a:t>
            </a:r>
          </a:p>
          <a:p>
            <a:endParaRPr lang="en-US" dirty="0"/>
          </a:p>
        </p:txBody>
      </p:sp>
      <p:sp>
        <p:nvSpPr>
          <p:cNvPr id="4" name="Slide Number Placeholder 3"/>
          <p:cNvSpPr>
            <a:spLocks noGrp="1"/>
          </p:cNvSpPr>
          <p:nvPr>
            <p:ph type="sldNum" sz="quarter" idx="5"/>
          </p:nvPr>
        </p:nvSpPr>
        <p:spPr/>
        <p:txBody>
          <a:bodyPr/>
          <a:lstStyle/>
          <a:p>
            <a:fld id="{33FFB767-D63F-4558-940F-81DF50CB5D92}" type="slidenum">
              <a:rPr lang="en-US" smtClean="0"/>
              <a:t>8</a:t>
            </a:fld>
            <a:endParaRPr lang="en-US"/>
          </a:p>
        </p:txBody>
      </p:sp>
    </p:spTree>
    <p:extLst>
      <p:ext uri="{BB962C8B-B14F-4D97-AF65-F5344CB8AC3E}">
        <p14:creationId xmlns:p14="http://schemas.microsoft.com/office/powerpoint/2010/main" val="303123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800600"/>
          </a:xfrm>
        </p:spPr>
        <p:txBody>
          <a:bodyPr/>
          <a:lstStyle/>
          <a:p>
            <a:r>
              <a:rPr lang="en-US" dirty="0"/>
              <a:t>of. First, once a Veteran makes a community care request through VAOS, you will receive that request through Scheduling Manager automatically. You will be able to see the Veteran’s preferences to include: proposed date and time for appointment, location of the appointment,  specific provider (if known) just to name a few. </a:t>
            </a:r>
          </a:p>
          <a:p>
            <a:r>
              <a:rPr lang="en-US" dirty="0"/>
              <a:t>	Request Managers must initiate processing Community Care VAOS request within 3 business days of submission date. The Request Manager will need to access Scheduling Manager at least once daily to search for new and updated community care requests. </a:t>
            </a:r>
          </a:p>
          <a:p>
            <a:r>
              <a:rPr lang="en-US" dirty="0"/>
              <a:t>	Next, Veteran eligibility is checked using background logic. Only eligible Veteran’s will receive the option of requesting a Community Care Appointment. </a:t>
            </a:r>
          </a:p>
          <a:p>
            <a:r>
              <a:rPr lang="en-US" dirty="0"/>
              <a:t>	Once you have received your community care VAOS request and are ready to move forward  with processing the request, please ensure you are using the Direct Scheduling Consults and/or Primary Care Administrative Consult. Facilities will follow the current processes to enter a Direct scheduling consult or Primary Care Admin Consult. For example: If A veteran places a request for a routine Optometry Exam.  The Request Manager would contact the veteran to obtain responses to the required sorting questions.  If the veteran answers YES to any of the sorting questions a clinical entity would be required to further evaluate the veteran as the request may not be routine.  At that time, the Community Care VAOS request would have to be canceled. </a:t>
            </a:r>
          </a:p>
          <a:p>
            <a:r>
              <a:rPr lang="en-US" dirty="0"/>
              <a:t>	If the Veteran answers no to all the sorting questions, you may proceeding with completing your consult and scheduling the Veteran’s appointment. </a:t>
            </a:r>
          </a:p>
          <a:p>
            <a:r>
              <a:rPr lang="en-US" dirty="0"/>
              <a:t>Now, it’s time to scheduled your appointment. After you have spoken with the community provider and confirmed an appointment date and time for the appointment, you’ll need to add that appointment information in Scheduling Manager and </a:t>
            </a:r>
            <a:r>
              <a:rPr lang="en-US" dirty="0" err="1"/>
              <a:t>HealthShare</a:t>
            </a:r>
            <a:r>
              <a:rPr lang="en-US" dirty="0"/>
              <a:t> Referral Manager as Scheduling Manager does not write back to </a:t>
            </a:r>
            <a:r>
              <a:rPr lang="en-US" dirty="0" err="1"/>
              <a:t>HealthShare</a:t>
            </a:r>
            <a:r>
              <a:rPr lang="en-US" dirty="0"/>
              <a:t> Referral Manager.</a:t>
            </a:r>
          </a:p>
        </p:txBody>
      </p:sp>
      <p:sp>
        <p:nvSpPr>
          <p:cNvPr id="4" name="Slide Number Placeholder 3"/>
          <p:cNvSpPr>
            <a:spLocks noGrp="1"/>
          </p:cNvSpPr>
          <p:nvPr>
            <p:ph type="sldNum" sz="quarter" idx="5"/>
          </p:nvPr>
        </p:nvSpPr>
        <p:spPr/>
        <p:txBody>
          <a:bodyPr/>
          <a:lstStyle/>
          <a:p>
            <a:fld id="{33FFB767-D63F-4558-940F-81DF50CB5D92}" type="slidenum">
              <a:rPr lang="en-US" smtClean="0"/>
              <a:t>9</a:t>
            </a:fld>
            <a:endParaRPr lang="en-US" dirty="0"/>
          </a:p>
        </p:txBody>
      </p:sp>
    </p:spTree>
    <p:extLst>
      <p:ext uri="{BB962C8B-B14F-4D97-AF65-F5344CB8AC3E}">
        <p14:creationId xmlns:p14="http://schemas.microsoft.com/office/powerpoint/2010/main" val="2752518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905001"/>
            <a:ext cx="8305800" cy="1066800"/>
          </a:xfrm>
        </p:spPr>
        <p:txBody>
          <a:bodyPr/>
          <a:lstStyle>
            <a:lvl1pPr algn="l">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673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E479162-5006-4C7D-8ED6-F17E1655AA58}"/>
              </a:ext>
            </a:extLst>
          </p:cNvPr>
          <p:cNvSpPr>
            <a:spLocks noGrp="1"/>
          </p:cNvSpPr>
          <p:nvPr>
            <p:ph type="title"/>
          </p:nvPr>
        </p:nvSpPr>
        <p:spPr>
          <a:xfrm>
            <a:off x="190500" y="3886200"/>
            <a:ext cx="8229600" cy="731838"/>
          </a:xfrm>
        </p:spPr>
        <p:txBody>
          <a:bodyPr/>
          <a:lstStyle>
            <a:lvl1pPr algn="l">
              <a:defRPr b="1">
                <a:solidFill>
                  <a:schemeClr val="tx1"/>
                </a:solidFill>
              </a:defRPr>
            </a:lvl1pPr>
          </a:lstStyle>
          <a:p>
            <a:r>
              <a:rPr lang="en-US"/>
              <a:t>Click to edit Master title style</a:t>
            </a:r>
          </a:p>
        </p:txBody>
      </p:sp>
      <p:sp>
        <p:nvSpPr>
          <p:cNvPr id="6" name="Slide Number Placeholder 3">
            <a:extLst>
              <a:ext uri="{FF2B5EF4-FFF2-40B4-BE49-F238E27FC236}">
                <a16:creationId xmlns:a16="http://schemas.microsoft.com/office/drawing/2014/main" id="{6F3AFBD6-2E31-4C93-AE26-01C515DB13DA}"/>
              </a:ext>
            </a:extLst>
          </p:cNvPr>
          <p:cNvSpPr>
            <a:spLocks noGrp="1"/>
          </p:cNvSpPr>
          <p:nvPr>
            <p:ph type="sldNum" sz="quarter" idx="4"/>
          </p:nvPr>
        </p:nvSpPr>
        <p:spPr>
          <a:xfrm>
            <a:off x="8420100" y="5762513"/>
            <a:ext cx="495300" cy="365125"/>
          </a:xfrm>
          <a:prstGeom prst="rect">
            <a:avLst/>
          </a:prstGeom>
        </p:spPr>
        <p:txBody>
          <a:bodyPr vert="horz" lIns="91440" tIns="45720" rIns="91440" bIns="45720" rtlCol="0" anchor="ctr"/>
          <a:lstStyle>
            <a:lvl1pPr algn="r">
              <a:defRPr sz="900">
                <a:solidFill>
                  <a:schemeClr val="tx1"/>
                </a:solidFill>
              </a:defRPr>
            </a:lvl1pPr>
          </a:lstStyle>
          <a:p>
            <a:fld id="{9B8B01BA-673E-4211-9E64-C22898E6AF66}" type="slidenum">
              <a:rPr lang="en-US" smtClean="0"/>
              <a:pPr/>
              <a:t>‹#›</a:t>
            </a:fld>
            <a:endParaRPr lang="en-US"/>
          </a:p>
        </p:txBody>
      </p:sp>
    </p:spTree>
    <p:extLst>
      <p:ext uri="{BB962C8B-B14F-4D97-AF65-F5344CB8AC3E}">
        <p14:creationId xmlns:p14="http://schemas.microsoft.com/office/powerpoint/2010/main" val="1567450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C00A-59B4-49D0-B7AC-1D016A026F67}"/>
              </a:ext>
            </a:extLst>
          </p:cNvPr>
          <p:cNvSpPr>
            <a:spLocks noGrp="1"/>
          </p:cNvSpPr>
          <p:nvPr>
            <p:ph type="title"/>
          </p:nvPr>
        </p:nvSpPr>
        <p:spPr>
          <a:xfrm>
            <a:off x="228600" y="-21771"/>
            <a:ext cx="8610600" cy="677091"/>
          </a:xfrm>
        </p:spPr>
        <p:txBody>
          <a:bodyPr/>
          <a:lstStyle/>
          <a:p>
            <a:r>
              <a:rPr lang="en-US"/>
              <a:t>Click to edit Master title style</a:t>
            </a:r>
          </a:p>
        </p:txBody>
      </p:sp>
      <p:sp>
        <p:nvSpPr>
          <p:cNvPr id="5" name="Content Placeholder 2">
            <a:extLst>
              <a:ext uri="{FF2B5EF4-FFF2-40B4-BE49-F238E27FC236}">
                <a16:creationId xmlns:a16="http://schemas.microsoft.com/office/drawing/2014/main" id="{1474E5A9-EBBC-4E94-A4AC-CB6DE78F0EC6}"/>
              </a:ext>
            </a:extLst>
          </p:cNvPr>
          <p:cNvSpPr>
            <a:spLocks noGrp="1"/>
          </p:cNvSpPr>
          <p:nvPr>
            <p:ph idx="1"/>
          </p:nvPr>
        </p:nvSpPr>
        <p:spPr>
          <a:xfrm>
            <a:off x="457200" y="1265237"/>
            <a:ext cx="8229600" cy="4525963"/>
          </a:xfrm>
        </p:spPr>
        <p:txBody>
          <a:bodyPr/>
          <a:lstStyle>
            <a:lvl1pPr>
              <a:defRPr>
                <a:latin typeface="Calibri (Body)"/>
                <a:cs typeface="Calibri" panose="020F0502020204030204" pitchFamily="34" charset="0"/>
              </a:defRPr>
            </a:lvl1pPr>
            <a:lvl2pPr>
              <a:defRPr>
                <a:latin typeface="Calibri (Body)"/>
                <a:cs typeface="Calibri" panose="020F0502020204030204" pitchFamily="34" charset="0"/>
              </a:defRPr>
            </a:lvl2pPr>
            <a:lvl3pPr>
              <a:defRPr>
                <a:latin typeface="Calibri (Body)"/>
                <a:cs typeface="Calibri" panose="020F0502020204030204" pitchFamily="34" charset="0"/>
              </a:defRPr>
            </a:lvl3pPr>
            <a:lvl4pPr>
              <a:defRPr>
                <a:latin typeface="Calibri (Body)"/>
                <a:cs typeface="Calibri" panose="020F0502020204030204" pitchFamily="34" charset="0"/>
              </a:defRPr>
            </a:lvl4pPr>
            <a:lvl5pPr>
              <a:defRPr>
                <a:latin typeface="Calibri (Body)"/>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a:extLst>
              <a:ext uri="{FF2B5EF4-FFF2-40B4-BE49-F238E27FC236}">
                <a16:creationId xmlns:a16="http://schemas.microsoft.com/office/drawing/2014/main" id="{E83D54E0-FB02-4090-A9CF-0CB4C9EE4F67}"/>
              </a:ext>
            </a:extLst>
          </p:cNvPr>
          <p:cNvSpPr>
            <a:spLocks noGrp="1"/>
          </p:cNvSpPr>
          <p:nvPr>
            <p:ph type="sldNum" sz="quarter" idx="4"/>
          </p:nvPr>
        </p:nvSpPr>
        <p:spPr>
          <a:xfrm>
            <a:off x="8420100" y="5762511"/>
            <a:ext cx="495300" cy="365125"/>
          </a:xfrm>
          <a:prstGeom prst="rect">
            <a:avLst/>
          </a:prstGeom>
        </p:spPr>
        <p:txBody>
          <a:bodyPr vert="horz" lIns="91440" tIns="45720" rIns="91440" bIns="45720" rtlCol="0" anchor="ctr"/>
          <a:lstStyle>
            <a:lvl1pPr algn="r">
              <a:defRPr sz="1200">
                <a:solidFill>
                  <a:schemeClr val="tx1"/>
                </a:solidFill>
              </a:defRPr>
            </a:lvl1pPr>
          </a:lstStyle>
          <a:p>
            <a:fld id="{9B8B01BA-673E-4211-9E64-C22898E6AF66}" type="slidenum">
              <a:rPr lang="en-US" smtClean="0"/>
              <a:pPr/>
              <a:t>‹#›</a:t>
            </a:fld>
            <a:endParaRPr lang="en-US"/>
          </a:p>
        </p:txBody>
      </p:sp>
    </p:spTree>
    <p:extLst>
      <p:ext uri="{BB962C8B-B14F-4D97-AF65-F5344CB8AC3E}">
        <p14:creationId xmlns:p14="http://schemas.microsoft.com/office/powerpoint/2010/main" val="2363599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5D17B43-F555-4971-9FAD-475D69F19ADA}"/>
              </a:ext>
            </a:extLst>
          </p:cNvPr>
          <p:cNvSpPr>
            <a:spLocks noGrp="1"/>
          </p:cNvSpPr>
          <p:nvPr>
            <p:ph type="body" idx="10" hasCustomPrompt="1"/>
          </p:nvPr>
        </p:nvSpPr>
        <p:spPr>
          <a:xfrm>
            <a:off x="722313" y="4138613"/>
            <a:ext cx="7772400" cy="1500187"/>
          </a:xfrm>
        </p:spPr>
        <p:txBody>
          <a:bodyPr anchor="t">
            <a:normAutofit/>
          </a:bodyPr>
          <a:lstStyle>
            <a:lvl1pPr marL="0" indent="0">
              <a:buNone/>
              <a:defRPr sz="3600">
                <a:solidFill>
                  <a:schemeClr val="tx1"/>
                </a:solidFill>
                <a:latin typeface="Calibri (Heading)"/>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TITLE STYLE</a:t>
            </a:r>
          </a:p>
        </p:txBody>
      </p:sp>
      <p:sp>
        <p:nvSpPr>
          <p:cNvPr id="7" name="Text Placeholder 2">
            <a:extLst>
              <a:ext uri="{FF2B5EF4-FFF2-40B4-BE49-F238E27FC236}">
                <a16:creationId xmlns:a16="http://schemas.microsoft.com/office/drawing/2014/main" id="{58326922-220E-4EC3-89F8-782782BCB2C0}"/>
              </a:ext>
            </a:extLst>
          </p:cNvPr>
          <p:cNvSpPr>
            <a:spLocks noGrp="1"/>
          </p:cNvSpPr>
          <p:nvPr>
            <p:ph type="body" idx="1"/>
          </p:nvPr>
        </p:nvSpPr>
        <p:spPr>
          <a:xfrm>
            <a:off x="722313" y="2590800"/>
            <a:ext cx="7772400" cy="1500187"/>
          </a:xfrm>
        </p:spPr>
        <p:txBody>
          <a:bodyPr anchor="b">
            <a:normAutofit/>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3">
            <a:extLst>
              <a:ext uri="{FF2B5EF4-FFF2-40B4-BE49-F238E27FC236}">
                <a16:creationId xmlns:a16="http://schemas.microsoft.com/office/drawing/2014/main" id="{2F4E8164-C12D-4F26-8768-6FDEDAA62B51}"/>
              </a:ext>
            </a:extLst>
          </p:cNvPr>
          <p:cNvSpPr>
            <a:spLocks noGrp="1"/>
          </p:cNvSpPr>
          <p:nvPr>
            <p:ph type="sldNum" sz="quarter" idx="4"/>
          </p:nvPr>
        </p:nvSpPr>
        <p:spPr>
          <a:xfrm>
            <a:off x="8420100" y="5762511"/>
            <a:ext cx="495300" cy="365125"/>
          </a:xfrm>
          <a:prstGeom prst="rect">
            <a:avLst/>
          </a:prstGeom>
        </p:spPr>
        <p:txBody>
          <a:bodyPr vert="horz" lIns="91440" tIns="45720" rIns="91440" bIns="45720" rtlCol="0" anchor="ctr"/>
          <a:lstStyle>
            <a:lvl1pPr algn="r">
              <a:defRPr sz="1200">
                <a:solidFill>
                  <a:schemeClr val="tx1"/>
                </a:solidFill>
              </a:defRPr>
            </a:lvl1pPr>
          </a:lstStyle>
          <a:p>
            <a:fld id="{9B8B01BA-673E-4211-9E64-C22898E6AF66}" type="slidenum">
              <a:rPr lang="en-US" smtClean="0"/>
              <a:pPr/>
              <a:t>‹#›</a:t>
            </a:fld>
            <a:endParaRPr lang="en-US"/>
          </a:p>
        </p:txBody>
      </p:sp>
    </p:spTree>
    <p:extLst>
      <p:ext uri="{BB962C8B-B14F-4D97-AF65-F5344CB8AC3E}">
        <p14:creationId xmlns:p14="http://schemas.microsoft.com/office/powerpoint/2010/main" val="1920511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299E34-0D69-45A3-B452-9043EC092DBC}"/>
              </a:ext>
            </a:extLst>
          </p:cNvPr>
          <p:cNvSpPr>
            <a:spLocks noGrp="1"/>
          </p:cNvSpPr>
          <p:nvPr>
            <p:ph type="title"/>
          </p:nvPr>
        </p:nvSpPr>
        <p:spPr/>
        <p:txBody>
          <a:bodyPr/>
          <a:lstStyle/>
          <a:p>
            <a:r>
              <a:rPr lang="en-US"/>
              <a:t>Click to edit Master title style</a:t>
            </a:r>
          </a:p>
        </p:txBody>
      </p:sp>
      <p:sp>
        <p:nvSpPr>
          <p:cNvPr id="4" name="Content Placeholder 6">
            <a:extLst>
              <a:ext uri="{FF2B5EF4-FFF2-40B4-BE49-F238E27FC236}">
                <a16:creationId xmlns:a16="http://schemas.microsoft.com/office/drawing/2014/main" id="{D19D2D2C-5BD1-411D-BB57-FB2A522E6D2D}"/>
              </a:ext>
            </a:extLst>
          </p:cNvPr>
          <p:cNvSpPr>
            <a:spLocks noGrp="1"/>
          </p:cNvSpPr>
          <p:nvPr>
            <p:ph idx="1" hasCustomPrompt="1"/>
          </p:nvPr>
        </p:nvSpPr>
        <p:spPr>
          <a:xfrm>
            <a:off x="228600" y="838200"/>
            <a:ext cx="8610600" cy="5029199"/>
          </a:xfrm>
        </p:spPr>
        <p:txBody>
          <a:bodyPr/>
          <a:lstStyle>
            <a:lvl1pPr>
              <a:defRPr/>
            </a:lvl1pPr>
          </a:lstStyle>
          <a:p>
            <a:r>
              <a:rPr lang="en-US"/>
              <a:t>Click to add text</a:t>
            </a:r>
          </a:p>
        </p:txBody>
      </p:sp>
      <p:sp>
        <p:nvSpPr>
          <p:cNvPr id="3" name="Slide Number Placeholder 2">
            <a:extLst>
              <a:ext uri="{FF2B5EF4-FFF2-40B4-BE49-F238E27FC236}">
                <a16:creationId xmlns:a16="http://schemas.microsoft.com/office/drawing/2014/main" id="{97C684A9-6552-4BE4-A4D4-6F71B9142067}"/>
              </a:ext>
            </a:extLst>
          </p:cNvPr>
          <p:cNvSpPr>
            <a:spLocks noGrp="1"/>
          </p:cNvSpPr>
          <p:nvPr>
            <p:ph type="sldNum" sz="quarter" idx="10"/>
          </p:nvPr>
        </p:nvSpPr>
        <p:spPr/>
        <p:txBody>
          <a:bodyPr/>
          <a:lstStyle/>
          <a:p>
            <a:fld id="{9B8B01BA-673E-4211-9E64-C22898E6AF66}" type="slidenum">
              <a:rPr lang="en-US" smtClean="0"/>
              <a:pPr/>
              <a:t>‹#›</a:t>
            </a:fld>
            <a:endParaRPr lang="en-US"/>
          </a:p>
        </p:txBody>
      </p:sp>
    </p:spTree>
    <p:extLst>
      <p:ext uri="{BB962C8B-B14F-4D97-AF65-F5344CB8AC3E}">
        <p14:creationId xmlns:p14="http://schemas.microsoft.com/office/powerpoint/2010/main" val="25490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A4E5FD8-B71B-452A-936A-2690B8F6F124}"/>
              </a:ext>
            </a:extLst>
          </p:cNvPr>
          <p:cNvSpPr>
            <a:spLocks noGrp="1"/>
          </p:cNvSpPr>
          <p:nvPr>
            <p:ph type="ctrTitle"/>
          </p:nvPr>
        </p:nvSpPr>
        <p:spPr>
          <a:xfrm>
            <a:off x="685800" y="2054225"/>
            <a:ext cx="7772400" cy="1470025"/>
          </a:xfrm>
        </p:spPr>
        <p:txBody>
          <a:bodyPr/>
          <a:lstStyle>
            <a:lvl1pPr algn="ctr">
              <a:defRPr sz="3600">
                <a:solidFill>
                  <a:schemeClr val="tx1"/>
                </a:solidFill>
                <a:latin typeface="Calibri Light (Headings)"/>
                <a:cs typeface="Calibri" panose="020F0502020204030204"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4A9B360C-1FE9-491C-AC66-FA34A808A4C6}"/>
              </a:ext>
            </a:extLst>
          </p:cNvPr>
          <p:cNvSpPr>
            <a:spLocks noGrp="1"/>
          </p:cNvSpPr>
          <p:nvPr>
            <p:ph type="subTitle" idx="1"/>
          </p:nvPr>
        </p:nvSpPr>
        <p:spPr>
          <a:xfrm>
            <a:off x="1371600" y="3810000"/>
            <a:ext cx="6400800" cy="175260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9" name="Slide Number Placeholder 3">
            <a:extLst>
              <a:ext uri="{FF2B5EF4-FFF2-40B4-BE49-F238E27FC236}">
                <a16:creationId xmlns:a16="http://schemas.microsoft.com/office/drawing/2014/main" id="{EE68706C-4B4D-4E31-BF75-1E7F4D4F9184}"/>
              </a:ext>
            </a:extLst>
          </p:cNvPr>
          <p:cNvSpPr>
            <a:spLocks noGrp="1"/>
          </p:cNvSpPr>
          <p:nvPr>
            <p:ph type="sldNum" sz="quarter" idx="4"/>
          </p:nvPr>
        </p:nvSpPr>
        <p:spPr>
          <a:xfrm>
            <a:off x="8420100" y="5762511"/>
            <a:ext cx="495300" cy="365125"/>
          </a:xfrm>
          <a:prstGeom prst="rect">
            <a:avLst/>
          </a:prstGeom>
        </p:spPr>
        <p:txBody>
          <a:bodyPr vert="horz" lIns="91440" tIns="45720" rIns="91440" bIns="45720" rtlCol="0" anchor="ctr"/>
          <a:lstStyle>
            <a:lvl1pPr algn="r">
              <a:defRPr sz="1200">
                <a:solidFill>
                  <a:schemeClr val="tx1"/>
                </a:solidFill>
              </a:defRPr>
            </a:lvl1pPr>
          </a:lstStyle>
          <a:p>
            <a:fld id="{9B8B01BA-673E-4211-9E64-C22898E6AF66}" type="slidenum">
              <a:rPr lang="en-US" smtClean="0"/>
              <a:pPr/>
              <a:t>‹#›</a:t>
            </a:fld>
            <a:endParaRPr lang="en-US"/>
          </a:p>
        </p:txBody>
      </p:sp>
    </p:spTree>
    <p:extLst>
      <p:ext uri="{BB962C8B-B14F-4D97-AF65-F5344CB8AC3E}">
        <p14:creationId xmlns:p14="http://schemas.microsoft.com/office/powerpoint/2010/main" val="376506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997CD0D-9D24-4E17-9281-0BBAEBEB0C35}"/>
              </a:ext>
            </a:extLst>
          </p:cNvPr>
          <p:cNvSpPr>
            <a:spLocks noGrp="1"/>
          </p:cNvSpPr>
          <p:nvPr>
            <p:ph type="title"/>
          </p:nvPr>
        </p:nvSpPr>
        <p:spPr>
          <a:xfrm>
            <a:off x="457200" y="685800"/>
            <a:ext cx="8229600" cy="609600"/>
          </a:xfrm>
        </p:spPr>
        <p:txBody>
          <a:bodyPr anchor="ctr">
            <a:normAutofit/>
          </a:bodyPr>
          <a:lstStyle>
            <a:lvl1pPr algn="ctr">
              <a:lnSpc>
                <a:spcPct val="100000"/>
              </a:lnSpc>
              <a:defRPr sz="3600">
                <a:solidFill>
                  <a:schemeClr val="tx1"/>
                </a:solidFill>
              </a:defRPr>
            </a:lvl1pPr>
          </a:lstStyle>
          <a:p>
            <a:r>
              <a:rPr lang="en-US"/>
              <a:t>Click to edit Master title style</a:t>
            </a:r>
          </a:p>
        </p:txBody>
      </p:sp>
      <p:sp>
        <p:nvSpPr>
          <p:cNvPr id="5" name="Content Placeholder 2">
            <a:extLst>
              <a:ext uri="{FF2B5EF4-FFF2-40B4-BE49-F238E27FC236}">
                <a16:creationId xmlns:a16="http://schemas.microsoft.com/office/drawing/2014/main" id="{8FA0B8C5-B07C-46B2-A194-575A20C3A248}"/>
              </a:ext>
            </a:extLst>
          </p:cNvPr>
          <p:cNvSpPr>
            <a:spLocks noGrp="1"/>
          </p:cNvSpPr>
          <p:nvPr>
            <p:ph sz="half" idx="1"/>
          </p:nvPr>
        </p:nvSpPr>
        <p:spPr>
          <a:xfrm>
            <a:off x="457200" y="141763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D4308AFC-87C4-4334-9E08-7DEAE8E42BD1}"/>
              </a:ext>
            </a:extLst>
          </p:cNvPr>
          <p:cNvSpPr>
            <a:spLocks noGrp="1"/>
          </p:cNvSpPr>
          <p:nvPr>
            <p:ph sz="half" idx="2"/>
          </p:nvPr>
        </p:nvSpPr>
        <p:spPr>
          <a:xfrm>
            <a:off x="4648200" y="141763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a:extLst>
              <a:ext uri="{FF2B5EF4-FFF2-40B4-BE49-F238E27FC236}">
                <a16:creationId xmlns:a16="http://schemas.microsoft.com/office/drawing/2014/main" id="{FC86AF11-9946-4525-8A0C-602E2088A1F4}"/>
              </a:ext>
            </a:extLst>
          </p:cNvPr>
          <p:cNvSpPr>
            <a:spLocks noGrp="1"/>
          </p:cNvSpPr>
          <p:nvPr>
            <p:ph type="sldNum" sz="quarter" idx="4"/>
          </p:nvPr>
        </p:nvSpPr>
        <p:spPr>
          <a:xfrm>
            <a:off x="8420100" y="5762511"/>
            <a:ext cx="495300" cy="365125"/>
          </a:xfrm>
          <a:prstGeom prst="rect">
            <a:avLst/>
          </a:prstGeom>
        </p:spPr>
        <p:txBody>
          <a:bodyPr vert="horz" lIns="91440" tIns="45720" rIns="91440" bIns="45720" rtlCol="0" anchor="ctr"/>
          <a:lstStyle>
            <a:lvl1pPr algn="r">
              <a:defRPr sz="1200">
                <a:solidFill>
                  <a:schemeClr val="tx1"/>
                </a:solidFill>
              </a:defRPr>
            </a:lvl1pPr>
          </a:lstStyle>
          <a:p>
            <a:fld id="{9B8B01BA-673E-4211-9E64-C22898E6AF66}" type="slidenum">
              <a:rPr lang="en-US" smtClean="0"/>
              <a:pPr/>
              <a:t>‹#›</a:t>
            </a:fld>
            <a:endParaRPr lang="en-US"/>
          </a:p>
        </p:txBody>
      </p:sp>
    </p:spTree>
    <p:extLst>
      <p:ext uri="{BB962C8B-B14F-4D97-AF65-F5344CB8AC3E}">
        <p14:creationId xmlns:p14="http://schemas.microsoft.com/office/powerpoint/2010/main" val="162551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B8B90B0-575F-47AD-B46D-111D89FE70F1}"/>
              </a:ext>
            </a:extLst>
          </p:cNvPr>
          <p:cNvSpPr>
            <a:spLocks noGrp="1"/>
          </p:cNvSpPr>
          <p:nvPr>
            <p:ph type="title"/>
          </p:nvPr>
        </p:nvSpPr>
        <p:spPr>
          <a:xfrm>
            <a:off x="457200" y="670719"/>
            <a:ext cx="8229600" cy="823119"/>
          </a:xfrm>
        </p:spPr>
        <p:txBody>
          <a:bodyPr/>
          <a:lstStyle>
            <a:lvl1pPr algn="ctr">
              <a:defRPr>
                <a:solidFill>
                  <a:schemeClr val="tx1"/>
                </a:solidFill>
              </a:defRPr>
            </a:lvl1pPr>
          </a:lstStyle>
          <a:p>
            <a:r>
              <a:rPr lang="en-US"/>
              <a:t>Click to edit Master title style</a:t>
            </a:r>
          </a:p>
        </p:txBody>
      </p:sp>
      <p:sp>
        <p:nvSpPr>
          <p:cNvPr id="7" name="Text Placeholder 2">
            <a:extLst>
              <a:ext uri="{FF2B5EF4-FFF2-40B4-BE49-F238E27FC236}">
                <a16:creationId xmlns:a16="http://schemas.microsoft.com/office/drawing/2014/main" id="{A9805BF6-A82B-48DB-BA27-A65866F7AB37}"/>
              </a:ext>
            </a:extLst>
          </p:cNvPr>
          <p:cNvSpPr>
            <a:spLocks noGrp="1"/>
          </p:cNvSpPr>
          <p:nvPr>
            <p:ph type="body" idx="1"/>
          </p:nvPr>
        </p:nvSpPr>
        <p:spPr>
          <a:xfrm>
            <a:off x="457200" y="149383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a:extLst>
              <a:ext uri="{FF2B5EF4-FFF2-40B4-BE49-F238E27FC236}">
                <a16:creationId xmlns:a16="http://schemas.microsoft.com/office/drawing/2014/main" id="{B958CFB5-9C9E-4603-BCE3-4E08E1683E61}"/>
              </a:ext>
            </a:extLst>
          </p:cNvPr>
          <p:cNvSpPr>
            <a:spLocks noGrp="1"/>
          </p:cNvSpPr>
          <p:nvPr>
            <p:ph sz="half" idx="2"/>
          </p:nvPr>
        </p:nvSpPr>
        <p:spPr>
          <a:xfrm>
            <a:off x="457200" y="21447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A2173B90-24B7-4B96-B283-20472BB320C7}"/>
              </a:ext>
            </a:extLst>
          </p:cNvPr>
          <p:cNvSpPr>
            <a:spLocks noGrp="1"/>
          </p:cNvSpPr>
          <p:nvPr>
            <p:ph type="body" sz="quarter" idx="3"/>
          </p:nvPr>
        </p:nvSpPr>
        <p:spPr>
          <a:xfrm>
            <a:off x="4645025" y="149383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a:extLst>
              <a:ext uri="{FF2B5EF4-FFF2-40B4-BE49-F238E27FC236}">
                <a16:creationId xmlns:a16="http://schemas.microsoft.com/office/drawing/2014/main" id="{F1D4FD36-5480-4B06-8B6D-A45481E7D6B8}"/>
              </a:ext>
            </a:extLst>
          </p:cNvPr>
          <p:cNvSpPr>
            <a:spLocks noGrp="1"/>
          </p:cNvSpPr>
          <p:nvPr>
            <p:ph sz="quarter" idx="4"/>
          </p:nvPr>
        </p:nvSpPr>
        <p:spPr>
          <a:xfrm>
            <a:off x="4645025" y="21447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3">
            <a:extLst>
              <a:ext uri="{FF2B5EF4-FFF2-40B4-BE49-F238E27FC236}">
                <a16:creationId xmlns:a16="http://schemas.microsoft.com/office/drawing/2014/main" id="{FB6AC470-2631-45C2-B09D-E2D46B3F8186}"/>
              </a:ext>
            </a:extLst>
          </p:cNvPr>
          <p:cNvSpPr>
            <a:spLocks noGrp="1"/>
          </p:cNvSpPr>
          <p:nvPr>
            <p:ph type="sldNum" sz="quarter" idx="10"/>
          </p:nvPr>
        </p:nvSpPr>
        <p:spPr>
          <a:xfrm>
            <a:off x="8420100" y="5762511"/>
            <a:ext cx="495300" cy="365125"/>
          </a:xfrm>
          <a:prstGeom prst="rect">
            <a:avLst/>
          </a:prstGeom>
        </p:spPr>
        <p:txBody>
          <a:bodyPr vert="horz" lIns="91440" tIns="45720" rIns="91440" bIns="45720" rtlCol="0" anchor="ctr"/>
          <a:lstStyle>
            <a:lvl1pPr algn="r">
              <a:defRPr sz="1200">
                <a:solidFill>
                  <a:schemeClr val="tx1"/>
                </a:solidFill>
              </a:defRPr>
            </a:lvl1pPr>
          </a:lstStyle>
          <a:p>
            <a:fld id="{9B8B01BA-673E-4211-9E64-C22898E6AF66}" type="slidenum">
              <a:rPr lang="en-US" smtClean="0"/>
              <a:pPr/>
              <a:t>‹#›</a:t>
            </a:fld>
            <a:endParaRPr lang="en-US"/>
          </a:p>
        </p:txBody>
      </p:sp>
    </p:spTree>
    <p:extLst>
      <p:ext uri="{BB962C8B-B14F-4D97-AF65-F5344CB8AC3E}">
        <p14:creationId xmlns:p14="http://schemas.microsoft.com/office/powerpoint/2010/main" val="2909200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E479162-5006-4C7D-8ED6-F17E1655AA58}"/>
              </a:ext>
            </a:extLst>
          </p:cNvPr>
          <p:cNvSpPr>
            <a:spLocks noGrp="1"/>
          </p:cNvSpPr>
          <p:nvPr>
            <p:ph type="title"/>
          </p:nvPr>
        </p:nvSpPr>
        <p:spPr>
          <a:xfrm>
            <a:off x="457200" y="685800"/>
            <a:ext cx="8229600" cy="731838"/>
          </a:xfrm>
        </p:spPr>
        <p:txBody>
          <a:bodyPr/>
          <a:lstStyle>
            <a:lvl1pPr algn="ctr">
              <a:defRPr>
                <a:solidFill>
                  <a:schemeClr val="tx1"/>
                </a:solidFill>
              </a:defRPr>
            </a:lvl1pPr>
          </a:lstStyle>
          <a:p>
            <a:r>
              <a:rPr lang="en-US"/>
              <a:t>Click to edit Master title style</a:t>
            </a:r>
          </a:p>
        </p:txBody>
      </p:sp>
      <p:sp>
        <p:nvSpPr>
          <p:cNvPr id="6" name="Slide Number Placeholder 3">
            <a:extLst>
              <a:ext uri="{FF2B5EF4-FFF2-40B4-BE49-F238E27FC236}">
                <a16:creationId xmlns:a16="http://schemas.microsoft.com/office/drawing/2014/main" id="{6F3AFBD6-2E31-4C93-AE26-01C515DB13DA}"/>
              </a:ext>
            </a:extLst>
          </p:cNvPr>
          <p:cNvSpPr>
            <a:spLocks noGrp="1"/>
          </p:cNvSpPr>
          <p:nvPr>
            <p:ph type="sldNum" sz="quarter" idx="4"/>
          </p:nvPr>
        </p:nvSpPr>
        <p:spPr>
          <a:xfrm>
            <a:off x="8420100" y="5762511"/>
            <a:ext cx="495300" cy="365125"/>
          </a:xfrm>
          <a:prstGeom prst="rect">
            <a:avLst/>
          </a:prstGeom>
        </p:spPr>
        <p:txBody>
          <a:bodyPr vert="horz" lIns="91440" tIns="45720" rIns="91440" bIns="45720" rtlCol="0" anchor="ctr"/>
          <a:lstStyle>
            <a:lvl1pPr algn="r">
              <a:defRPr sz="1200">
                <a:solidFill>
                  <a:schemeClr val="tx1"/>
                </a:solidFill>
              </a:defRPr>
            </a:lvl1pPr>
          </a:lstStyle>
          <a:p>
            <a:fld id="{9B8B01BA-673E-4211-9E64-C22898E6AF66}" type="slidenum">
              <a:rPr lang="en-US" smtClean="0"/>
              <a:pPr/>
              <a:t>‹#›</a:t>
            </a:fld>
            <a:endParaRPr lang="en-US"/>
          </a:p>
        </p:txBody>
      </p:sp>
    </p:spTree>
    <p:extLst>
      <p:ext uri="{BB962C8B-B14F-4D97-AF65-F5344CB8AC3E}">
        <p14:creationId xmlns:p14="http://schemas.microsoft.com/office/powerpoint/2010/main" val="3426516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AE26A74-C4E1-4EDB-B760-273420CBB85D}"/>
              </a:ext>
            </a:extLst>
          </p:cNvPr>
          <p:cNvSpPr>
            <a:spLocks noGrp="1"/>
          </p:cNvSpPr>
          <p:nvPr>
            <p:ph type="sldNum" sz="quarter" idx="4"/>
          </p:nvPr>
        </p:nvSpPr>
        <p:spPr>
          <a:xfrm>
            <a:off x="8420100" y="5762511"/>
            <a:ext cx="495300" cy="365125"/>
          </a:xfrm>
          <a:prstGeom prst="rect">
            <a:avLst/>
          </a:prstGeom>
        </p:spPr>
        <p:txBody>
          <a:bodyPr vert="horz" lIns="91440" tIns="45720" rIns="91440" bIns="45720" rtlCol="0" anchor="ctr"/>
          <a:lstStyle>
            <a:lvl1pPr algn="r">
              <a:defRPr sz="1200">
                <a:solidFill>
                  <a:schemeClr val="tx1"/>
                </a:solidFill>
              </a:defRPr>
            </a:lvl1pPr>
          </a:lstStyle>
          <a:p>
            <a:fld id="{9B8B01BA-673E-4211-9E64-C22898E6AF66}" type="slidenum">
              <a:rPr lang="en-US" smtClean="0"/>
              <a:pPr/>
              <a:t>‹#›</a:t>
            </a:fld>
            <a:endParaRPr lang="en-US"/>
          </a:p>
        </p:txBody>
      </p:sp>
    </p:spTree>
    <p:extLst>
      <p:ext uri="{BB962C8B-B14F-4D97-AF65-F5344CB8AC3E}">
        <p14:creationId xmlns:p14="http://schemas.microsoft.com/office/powerpoint/2010/main" val="1813969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8EC784B-6DFD-4590-9012-42C4CEF677E9}"/>
              </a:ext>
            </a:extLst>
          </p:cNvPr>
          <p:cNvSpPr>
            <a:spLocks noGrp="1"/>
          </p:cNvSpPr>
          <p:nvPr>
            <p:ph type="title"/>
          </p:nvPr>
        </p:nvSpPr>
        <p:spPr>
          <a:xfrm>
            <a:off x="457200" y="762000"/>
            <a:ext cx="3008313" cy="1162050"/>
          </a:xfrm>
        </p:spPr>
        <p:txBody>
          <a:bodyPr anchor="b"/>
          <a:lstStyle>
            <a:lvl1pPr algn="l">
              <a:defRPr sz="2000" b="1">
                <a:solidFill>
                  <a:schemeClr val="tx1"/>
                </a:solidFill>
              </a:defRPr>
            </a:lvl1pPr>
          </a:lstStyle>
          <a:p>
            <a:r>
              <a:rPr lang="en-US"/>
              <a:t>Click to edit Master title style</a:t>
            </a:r>
          </a:p>
        </p:txBody>
      </p:sp>
      <p:sp>
        <p:nvSpPr>
          <p:cNvPr id="11" name="Content Placeholder 2">
            <a:extLst>
              <a:ext uri="{FF2B5EF4-FFF2-40B4-BE49-F238E27FC236}">
                <a16:creationId xmlns:a16="http://schemas.microsoft.com/office/drawing/2014/main" id="{46D8870B-6B4E-4085-8958-BDADF1DFC44A}"/>
              </a:ext>
            </a:extLst>
          </p:cNvPr>
          <p:cNvSpPr>
            <a:spLocks noGrp="1"/>
          </p:cNvSpPr>
          <p:nvPr>
            <p:ph idx="1"/>
          </p:nvPr>
        </p:nvSpPr>
        <p:spPr>
          <a:xfrm>
            <a:off x="3575050" y="762001"/>
            <a:ext cx="5111750" cy="5213350"/>
          </a:xfrm>
        </p:spPr>
        <p:txBody>
          <a:bodyPr/>
          <a:lstStyle>
            <a:lvl1pPr>
              <a:defRPr sz="28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7BFDD5AC-BF31-48C9-A7B0-D63A76D9A52A}"/>
              </a:ext>
            </a:extLst>
          </p:cNvPr>
          <p:cNvSpPr>
            <a:spLocks noGrp="1"/>
          </p:cNvSpPr>
          <p:nvPr>
            <p:ph type="body" sz="half" idx="2"/>
          </p:nvPr>
        </p:nvSpPr>
        <p:spPr>
          <a:xfrm>
            <a:off x="457200" y="1924050"/>
            <a:ext cx="3008313" cy="40513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3">
            <a:extLst>
              <a:ext uri="{FF2B5EF4-FFF2-40B4-BE49-F238E27FC236}">
                <a16:creationId xmlns:a16="http://schemas.microsoft.com/office/drawing/2014/main" id="{86966218-1EE7-4C20-870A-99D457537496}"/>
              </a:ext>
            </a:extLst>
          </p:cNvPr>
          <p:cNvSpPr>
            <a:spLocks noGrp="1"/>
          </p:cNvSpPr>
          <p:nvPr>
            <p:ph type="sldNum" sz="quarter" idx="4"/>
          </p:nvPr>
        </p:nvSpPr>
        <p:spPr>
          <a:xfrm>
            <a:off x="8420100" y="5762511"/>
            <a:ext cx="495300" cy="365125"/>
          </a:xfrm>
          <a:prstGeom prst="rect">
            <a:avLst/>
          </a:prstGeom>
        </p:spPr>
        <p:txBody>
          <a:bodyPr vert="horz" lIns="91440" tIns="45720" rIns="91440" bIns="45720" rtlCol="0" anchor="ctr"/>
          <a:lstStyle>
            <a:lvl1pPr algn="r">
              <a:defRPr sz="1200">
                <a:solidFill>
                  <a:schemeClr val="tx1"/>
                </a:solidFill>
              </a:defRPr>
            </a:lvl1pPr>
          </a:lstStyle>
          <a:p>
            <a:fld id="{9B8B01BA-673E-4211-9E64-C22898E6AF66}" type="slidenum">
              <a:rPr lang="en-US" smtClean="0"/>
              <a:pPr/>
              <a:t>‹#›</a:t>
            </a:fld>
            <a:endParaRPr lang="en-US"/>
          </a:p>
        </p:txBody>
      </p:sp>
    </p:spTree>
    <p:extLst>
      <p:ext uri="{BB962C8B-B14F-4D97-AF65-F5344CB8AC3E}">
        <p14:creationId xmlns:p14="http://schemas.microsoft.com/office/powerpoint/2010/main" val="2861369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69E5AF-F234-470C-9DE8-4280D66A20D7}"/>
              </a:ext>
            </a:extLst>
          </p:cNvPr>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en-US"/>
              <a:t>Click to edit Master title style</a:t>
            </a:r>
          </a:p>
        </p:txBody>
      </p:sp>
      <p:sp>
        <p:nvSpPr>
          <p:cNvPr id="7" name="Picture Placeholder 2">
            <a:extLst>
              <a:ext uri="{FF2B5EF4-FFF2-40B4-BE49-F238E27FC236}">
                <a16:creationId xmlns:a16="http://schemas.microsoft.com/office/drawing/2014/main" id="{8676F200-A676-4F3E-9345-E4C854A68780}"/>
              </a:ext>
            </a:extLst>
          </p:cNvPr>
          <p:cNvSpPr>
            <a:spLocks noGrp="1"/>
          </p:cNvSpPr>
          <p:nvPr>
            <p:ph type="pic" idx="1"/>
          </p:nvPr>
        </p:nvSpPr>
        <p:spPr>
          <a:xfrm>
            <a:off x="1792288" y="685800"/>
            <a:ext cx="5486400" cy="40417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a:extLst>
              <a:ext uri="{FF2B5EF4-FFF2-40B4-BE49-F238E27FC236}">
                <a16:creationId xmlns:a16="http://schemas.microsoft.com/office/drawing/2014/main" id="{D8CC0A70-9D39-4CEC-B24F-2378B24F911B}"/>
              </a:ext>
            </a:extLst>
          </p:cNvPr>
          <p:cNvSpPr>
            <a:spLocks noGrp="1"/>
          </p:cNvSpPr>
          <p:nvPr>
            <p:ph type="body" sz="half" idx="2"/>
          </p:nvPr>
        </p:nvSpPr>
        <p:spPr>
          <a:xfrm>
            <a:off x="1792288" y="5367338"/>
            <a:ext cx="5486400" cy="728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Slide Number Placeholder 3">
            <a:extLst>
              <a:ext uri="{FF2B5EF4-FFF2-40B4-BE49-F238E27FC236}">
                <a16:creationId xmlns:a16="http://schemas.microsoft.com/office/drawing/2014/main" id="{DF703FA3-31B8-4523-AA99-0068D8107B59}"/>
              </a:ext>
            </a:extLst>
          </p:cNvPr>
          <p:cNvSpPr>
            <a:spLocks noGrp="1"/>
          </p:cNvSpPr>
          <p:nvPr>
            <p:ph type="sldNum" sz="quarter" idx="4"/>
          </p:nvPr>
        </p:nvSpPr>
        <p:spPr>
          <a:xfrm>
            <a:off x="8420100" y="5762511"/>
            <a:ext cx="495300" cy="365125"/>
          </a:xfrm>
          <a:prstGeom prst="rect">
            <a:avLst/>
          </a:prstGeom>
        </p:spPr>
        <p:txBody>
          <a:bodyPr vert="horz" lIns="91440" tIns="45720" rIns="91440" bIns="45720" rtlCol="0" anchor="ctr"/>
          <a:lstStyle>
            <a:lvl1pPr algn="r">
              <a:defRPr sz="1200">
                <a:solidFill>
                  <a:schemeClr val="tx1"/>
                </a:solidFill>
              </a:defRPr>
            </a:lvl1pPr>
          </a:lstStyle>
          <a:p>
            <a:fld id="{9B8B01BA-673E-4211-9E64-C22898E6AF66}" type="slidenum">
              <a:rPr lang="en-US" smtClean="0"/>
              <a:pPr/>
              <a:t>‹#›</a:t>
            </a:fld>
            <a:endParaRPr lang="en-US"/>
          </a:p>
        </p:txBody>
      </p:sp>
    </p:spTree>
    <p:extLst>
      <p:ext uri="{BB962C8B-B14F-4D97-AF65-F5344CB8AC3E}">
        <p14:creationId xmlns:p14="http://schemas.microsoft.com/office/powerpoint/2010/main" val="3931032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C00A-59B4-49D0-B7AC-1D016A026F67}"/>
              </a:ext>
            </a:extLst>
          </p:cNvPr>
          <p:cNvSpPr>
            <a:spLocks noGrp="1"/>
          </p:cNvSpPr>
          <p:nvPr>
            <p:ph type="title"/>
          </p:nvPr>
        </p:nvSpPr>
        <p:spPr>
          <a:xfrm>
            <a:off x="228600" y="-21771"/>
            <a:ext cx="8610600" cy="67709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46F48B1-7BC3-4A7B-9F48-793D8612DDE5}"/>
              </a:ext>
            </a:extLst>
          </p:cNvPr>
          <p:cNvSpPr>
            <a:spLocks noGrp="1"/>
          </p:cNvSpPr>
          <p:nvPr>
            <p:ph idx="1"/>
          </p:nvPr>
        </p:nvSpPr>
        <p:spPr>
          <a:xfrm>
            <a:off x="228600" y="838202"/>
            <a:ext cx="8610600" cy="502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a:extLst>
              <a:ext uri="{FF2B5EF4-FFF2-40B4-BE49-F238E27FC236}">
                <a16:creationId xmlns:a16="http://schemas.microsoft.com/office/drawing/2014/main" id="{65A9B036-5FE2-4A79-9C97-083A0963761B}"/>
              </a:ext>
            </a:extLst>
          </p:cNvPr>
          <p:cNvSpPr>
            <a:spLocks noGrp="1"/>
          </p:cNvSpPr>
          <p:nvPr>
            <p:ph type="sldNum" sz="quarter" idx="4"/>
          </p:nvPr>
        </p:nvSpPr>
        <p:spPr>
          <a:xfrm>
            <a:off x="8572500" y="5762512"/>
            <a:ext cx="371475" cy="365125"/>
          </a:xfrm>
          <a:prstGeom prst="rect">
            <a:avLst/>
          </a:prstGeom>
        </p:spPr>
        <p:txBody>
          <a:bodyPr vert="horz" lIns="91440" tIns="45720" rIns="91440" bIns="45720" rtlCol="0" anchor="ctr"/>
          <a:lstStyle>
            <a:lvl1pPr algn="r">
              <a:defRPr sz="900">
                <a:solidFill>
                  <a:schemeClr val="tx1"/>
                </a:solidFill>
              </a:defRPr>
            </a:lvl1pPr>
          </a:lstStyle>
          <a:p>
            <a:fld id="{9B8B01BA-673E-4211-9E64-C22898E6AF66}" type="slidenum">
              <a:rPr lang="en-US" smtClean="0"/>
              <a:pPr/>
              <a:t>‹#›</a:t>
            </a:fld>
            <a:endParaRPr lang="en-US"/>
          </a:p>
        </p:txBody>
      </p:sp>
    </p:spTree>
    <p:extLst>
      <p:ext uri="{BB962C8B-B14F-4D97-AF65-F5344CB8AC3E}">
        <p14:creationId xmlns:p14="http://schemas.microsoft.com/office/powerpoint/2010/main" val="36141621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4.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53E3A5-3E20-4818-A1DE-07A0A8226E60}"/>
              </a:ext>
              <a:ext uri="{C183D7F6-B498-43B3-948B-1728B52AA6E4}">
                <adec:decorative xmlns:adec="http://schemas.microsoft.com/office/drawing/2017/decorative" val="1"/>
              </a:ext>
            </a:extLst>
          </p:cNvPr>
          <p:cNvGrpSpPr/>
          <p:nvPr userDrawn="1"/>
        </p:nvGrpSpPr>
        <p:grpSpPr>
          <a:xfrm>
            <a:off x="0" y="1371600"/>
            <a:ext cx="8263548" cy="2895600"/>
            <a:chOff x="0" y="1295400"/>
            <a:chExt cx="8263548" cy="2895600"/>
          </a:xfrm>
        </p:grpSpPr>
        <p:sp>
          <p:nvSpPr>
            <p:cNvPr id="4" name="Isosceles Triangle 3">
              <a:extLst>
                <a:ext uri="{FF2B5EF4-FFF2-40B4-BE49-F238E27FC236}">
                  <a16:creationId xmlns:a16="http://schemas.microsoft.com/office/drawing/2014/main" id="{72690E0B-24A6-436A-A722-D788BF6503FE}"/>
                </a:ext>
                <a:ext uri="{C183D7F6-B498-43B3-948B-1728B52AA6E4}">
                  <adec:decorative xmlns:adec="http://schemas.microsoft.com/office/drawing/2017/decorative" val="1"/>
                </a:ext>
              </a:extLst>
            </p:cNvPr>
            <p:cNvSpPr/>
            <p:nvPr userDrawn="1"/>
          </p:nvSpPr>
          <p:spPr>
            <a:xfrm rot="10800000">
              <a:off x="7086599" y="2895600"/>
              <a:ext cx="1176948" cy="1295400"/>
            </a:xfrm>
            <a:prstGeom prst="triangle">
              <a:avLst>
                <a:gd name="adj" fmla="val 100000"/>
              </a:avLst>
            </a:prstGeom>
            <a:gradFill>
              <a:gsLst>
                <a:gs pos="0">
                  <a:schemeClr val="bg1">
                    <a:lumMod val="95000"/>
                  </a:schemeClr>
                </a:gs>
                <a:gs pos="100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8B9BBC1D-4F2F-40B5-95B7-1204AE027F37}"/>
                </a:ext>
                <a:ext uri="{C183D7F6-B498-43B3-948B-1728B52AA6E4}">
                  <adec:decorative xmlns:adec="http://schemas.microsoft.com/office/drawing/2017/decorative" val="1"/>
                </a:ext>
              </a:extLst>
            </p:cNvPr>
            <p:cNvSpPr/>
            <p:nvPr userDrawn="1"/>
          </p:nvSpPr>
          <p:spPr>
            <a:xfrm>
              <a:off x="0" y="1295400"/>
              <a:ext cx="8263548" cy="160020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5C1FE754-EB44-4358-AFF8-87A17B762D87}"/>
                </a:ext>
                <a:ext uri="{C183D7F6-B498-43B3-948B-1728B52AA6E4}">
                  <adec:decorative xmlns:adec="http://schemas.microsoft.com/office/drawing/2017/decorative" val="1"/>
                </a:ext>
              </a:extLst>
            </p:cNvPr>
            <p:cNvSpPr/>
            <p:nvPr userDrawn="1"/>
          </p:nvSpPr>
          <p:spPr>
            <a:xfrm>
              <a:off x="1" y="3476508"/>
              <a:ext cx="6705600" cy="45719"/>
            </a:xfrm>
            <a:prstGeom prst="rect">
              <a:avLst/>
            </a:prstGeom>
            <a:solidFill>
              <a:srgbClr val="772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7" name="Picture 2" descr="Choose VA Logo.">
            <a:extLst>
              <a:ext uri="{FF2B5EF4-FFF2-40B4-BE49-F238E27FC236}">
                <a16:creationId xmlns:a16="http://schemas.microsoft.com/office/drawing/2014/main" id="{37248818-503E-46B0-9130-1B8DAE3F99C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74653" y="5464313"/>
            <a:ext cx="2117894" cy="5691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eal of the Department of Veterans Affairs, Office of Community Care.">
            <a:extLst>
              <a:ext uri="{FF2B5EF4-FFF2-40B4-BE49-F238E27FC236}">
                <a16:creationId xmlns:a16="http://schemas.microsoft.com/office/drawing/2014/main" id="{BF73D49A-E665-4201-B810-902C1C6D0F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92882" y="5486400"/>
            <a:ext cx="3035527" cy="636034"/>
          </a:xfrm>
          <a:prstGeom prst="rect">
            <a:avLst/>
          </a:prstGeom>
        </p:spPr>
      </p:pic>
    </p:spTree>
    <p:extLst>
      <p:ext uri="{BB962C8B-B14F-4D97-AF65-F5344CB8AC3E}">
        <p14:creationId xmlns:p14="http://schemas.microsoft.com/office/powerpoint/2010/main" val="764955347"/>
      </p:ext>
    </p:extLst>
  </p:cSld>
  <p:clrMap bg1="lt1" tx1="dk1" bg2="lt2" tx2="dk2" accent1="accent1" accent2="accent2" accent3="accent3" accent4="accent4" accent5="accent5" accent6="accent6" hlink="hlink" folHlink="folHlink"/>
  <p:sldLayoutIdLst>
    <p:sldLayoutId id="214748369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4417E3-F96E-4BED-A250-BA8903864D25}"/>
              </a:ext>
              <a:ext uri="{C183D7F6-B498-43B3-948B-1728B52AA6E4}">
                <adec:decorative xmlns:adec="http://schemas.microsoft.com/office/drawing/2017/decorative" val="1"/>
              </a:ext>
            </a:extLst>
          </p:cNvPr>
          <p:cNvSpPr/>
          <p:nvPr userDrawn="1"/>
        </p:nvSpPr>
        <p:spPr>
          <a:xfrm>
            <a:off x="0" y="-76200"/>
            <a:ext cx="9144000" cy="731520"/>
          </a:xfrm>
          <a:prstGeom prst="rect">
            <a:avLst/>
          </a:prstGeom>
          <a:solidFill>
            <a:srgbClr val="002F56"/>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457200"/>
            <a:endParaRPr lang="en-US">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2" name="Title Placeholder 1">
            <a:extLst>
              <a:ext uri="{FF2B5EF4-FFF2-40B4-BE49-F238E27FC236}">
                <a16:creationId xmlns:a16="http://schemas.microsoft.com/office/drawing/2014/main" id="{B772151B-E27A-4B1F-8D8C-ECD59716D913}"/>
              </a:ext>
            </a:extLst>
          </p:cNvPr>
          <p:cNvSpPr>
            <a:spLocks noGrp="1"/>
          </p:cNvSpPr>
          <p:nvPr>
            <p:ph type="title"/>
          </p:nvPr>
        </p:nvSpPr>
        <p:spPr>
          <a:xfrm>
            <a:off x="533400" y="-21771"/>
            <a:ext cx="7886700" cy="67709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84053F-3D7C-4C89-B169-B317230E97C8}"/>
              </a:ext>
            </a:extLst>
          </p:cNvPr>
          <p:cNvSpPr>
            <a:spLocks noGrp="1"/>
          </p:cNvSpPr>
          <p:nvPr>
            <p:ph type="body" idx="1"/>
          </p:nvPr>
        </p:nvSpPr>
        <p:spPr>
          <a:xfrm>
            <a:off x="533400" y="914873"/>
            <a:ext cx="7981950" cy="48763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95F1D96-94D5-4DE4-99C6-9E542D367193}"/>
              </a:ext>
            </a:extLst>
          </p:cNvPr>
          <p:cNvSpPr>
            <a:spLocks noGrp="1"/>
          </p:cNvSpPr>
          <p:nvPr>
            <p:ph type="sldNum" sz="quarter" idx="4"/>
          </p:nvPr>
        </p:nvSpPr>
        <p:spPr>
          <a:xfrm>
            <a:off x="8420100" y="5762511"/>
            <a:ext cx="495300" cy="365125"/>
          </a:xfrm>
          <a:prstGeom prst="rect">
            <a:avLst/>
          </a:prstGeom>
        </p:spPr>
        <p:txBody>
          <a:bodyPr vert="horz" lIns="91440" tIns="45720" rIns="91440" bIns="45720" rtlCol="0" anchor="ctr"/>
          <a:lstStyle>
            <a:lvl1pPr algn="r">
              <a:defRPr sz="1200">
                <a:solidFill>
                  <a:schemeClr val="tx1"/>
                </a:solidFill>
              </a:defRPr>
            </a:lvl1pPr>
          </a:lstStyle>
          <a:p>
            <a:fld id="{9B8B01BA-673E-4211-9E64-C22898E6AF66}" type="slidenum">
              <a:rPr lang="en-US" smtClean="0"/>
              <a:pPr/>
              <a:t>‹#›</a:t>
            </a:fld>
            <a:endParaRPr lang="en-US"/>
          </a:p>
        </p:txBody>
      </p:sp>
      <p:sp>
        <p:nvSpPr>
          <p:cNvPr id="12" name="Rectangle 11">
            <a:extLst>
              <a:ext uri="{FF2B5EF4-FFF2-40B4-BE49-F238E27FC236}">
                <a16:creationId xmlns:a16="http://schemas.microsoft.com/office/drawing/2014/main" id="{08C9AFDF-C811-4803-AE55-30B2A16099CF}"/>
              </a:ext>
              <a:ext uri="{C183D7F6-B498-43B3-948B-1728B52AA6E4}">
                <adec:decorative xmlns:adec="http://schemas.microsoft.com/office/drawing/2017/decorative" val="1"/>
              </a:ext>
            </a:extLst>
          </p:cNvPr>
          <p:cNvSpPr/>
          <p:nvPr userDrawn="1"/>
        </p:nvSpPr>
        <p:spPr>
          <a:xfrm>
            <a:off x="0" y="6126162"/>
            <a:ext cx="9144000" cy="731838"/>
          </a:xfrm>
          <a:prstGeom prst="rect">
            <a:avLst/>
          </a:prstGeom>
          <a:solidFill>
            <a:srgbClr val="002F56"/>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457200"/>
            <a:endParaRPr lang="en-US">
              <a:solidFill>
                <a:prstClr val="white"/>
              </a:solidFill>
            </a:endParaRPr>
          </a:p>
        </p:txBody>
      </p:sp>
      <p:pic>
        <p:nvPicPr>
          <p:cNvPr id="15" name="Picture 2" descr="Choose VA Logo.">
            <a:extLst>
              <a:ext uri="{FF2B5EF4-FFF2-40B4-BE49-F238E27FC236}">
                <a16:creationId xmlns:a16="http://schemas.microsoft.com/office/drawing/2014/main" id="{F0EAEAC9-1952-4BB9-9FFA-F0428885867A}"/>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2549" y="6192718"/>
            <a:ext cx="1961358" cy="5281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Logo for the Department of Veterans Affairs, VHA Office of Community Care.">
            <a:extLst>
              <a:ext uri="{FF2B5EF4-FFF2-40B4-BE49-F238E27FC236}">
                <a16:creationId xmlns:a16="http://schemas.microsoft.com/office/drawing/2014/main" id="{17303BC9-F736-4E63-ADC7-7507E704D6E8}"/>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376307" y="6272571"/>
            <a:ext cx="2310493" cy="484117"/>
          </a:xfrm>
          <a:prstGeom prst="rect">
            <a:avLst/>
          </a:prstGeom>
        </p:spPr>
      </p:pic>
    </p:spTree>
    <p:extLst>
      <p:ext uri="{BB962C8B-B14F-4D97-AF65-F5344CB8AC3E}">
        <p14:creationId xmlns:p14="http://schemas.microsoft.com/office/powerpoint/2010/main" val="487875245"/>
      </p:ext>
    </p:extLst>
  </p:cSld>
  <p:clrMap bg1="lt1" tx1="dk1" bg2="lt2" tx2="dk2" accent1="accent1" accent2="accent2" accent3="accent3" accent4="accent4" accent5="accent5" accent6="accent6" hlink="hlink" folHlink="folHlink"/>
  <p:sldLayoutIdLst>
    <p:sldLayoutId id="2147483683" r:id="rId1"/>
    <p:sldLayoutId id="2147483694" r:id="rId2"/>
    <p:sldLayoutId id="2147483695" r:id="rId3"/>
    <p:sldLayoutId id="2147483696" r:id="rId4"/>
    <p:sldLayoutId id="2147483697" r:id="rId5"/>
    <p:sldLayoutId id="2147483698" r:id="rId6"/>
    <p:sldLayoutId id="2147483699" r:id="rId7"/>
    <p:sldLayoutId id="2147483706" r:id="rId8"/>
    <p:sldLayoutId id="2147483705" r:id="rId9"/>
    <p:sldLayoutId id="2147483702" r:id="rId10"/>
    <p:sldLayoutId id="2147483703" r:id="rId11"/>
    <p:sldLayoutId id="2147483704" r:id="rId12"/>
  </p:sldLayoutIdLst>
  <p:hf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cid:ii_kd8uoqdp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48.tmp"/></Relationships>
</file>

<file path=ppt/slides/_rels/slide51.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50.tmp"/></Relationships>
</file>

<file path=ppt/slides/_rels/slide52.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53.tmp"/></Relationships>
</file>

<file path=ppt/slides/_rels/slide54.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56.svg"/></Relationships>
</file>

<file path=ppt/slides/_rels/slide56.xml.rels><?xml version="1.0" encoding="UTF-8" standalone="yes"?>
<Relationships xmlns="http://schemas.openxmlformats.org/package/2006/relationships"><Relationship Id="rId8" Type="http://schemas.openxmlformats.org/officeDocument/2006/relationships/hyperlink" Target="mailto:VAR_Release_Team@va.gov" TargetMode="External"/><Relationship Id="rId3" Type="http://schemas.openxmlformats.org/officeDocument/2006/relationships/hyperlink" Target="https://vaww.vha.vaco.portal.va.gov/DUSHCC/DC/DO/CI/S/default.aspx" TargetMode="External"/><Relationship Id="rId7" Type="http://schemas.openxmlformats.org/officeDocument/2006/relationships/hyperlink" Target="mailto:CCVAOSSupport@va.gov"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hyperlink" Target="https://vaww.connectedhealth.va.gov/Communications/SitePages/Online_Scheduling_ToolKit.aspx" TargetMode="External"/><Relationship Id="rId5" Type="http://schemas.openxmlformats.org/officeDocument/2006/relationships/hyperlink" Target="https://dvagov.sharepoint.com/sites/VHAOCC/CNM/CI/OCCFGB/SitePages/FGB.aspx" TargetMode="External"/><Relationship Id="rId4" Type="http://schemas.openxmlformats.org/officeDocument/2006/relationships/hyperlink" Target="https://vaww.va.gov/communitycare/cchub.asp"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vagov.sharepoint.com/sites/vacovha/DUSHCC/DC/IT/Projects/Forms/AllItems.aspx?viewid=bfc5c94f%2D4bc7%2D46f4%2D9dbc%2D610f434feaac&amp;id=%2Fsites%2Fvacovha%2FDUSHCC%2FDC%2FIT%2FProjects%2FVAOS"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vaww.va.gov/communitycare/cchub.asp"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vagov.sharepoint.com/sites/vacovha/DUSHCC/DC/IT/Projects/Forms/AllItems.aspx?viewid=bfc5c94f%2D4bc7%2D46f4%2D9dbc%2D610f434feaac&amp;id=%2Fsites%2Fvacovha%2FDUSHCC%2FDC%2FIT%2FProjects%2FVAO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81F686-B4BB-4A8C-9E1A-DA12280D8324}"/>
              </a:ext>
            </a:extLst>
          </p:cNvPr>
          <p:cNvSpPr>
            <a:spLocks noGrp="1"/>
          </p:cNvSpPr>
          <p:nvPr>
            <p:ph type="ctrTitle"/>
          </p:nvPr>
        </p:nvSpPr>
        <p:spPr>
          <a:xfrm>
            <a:off x="152400" y="1905001"/>
            <a:ext cx="8305800" cy="1066800"/>
          </a:xfrm>
        </p:spPr>
        <p:txBody>
          <a:bodyPr lIns="91440" tIns="45720" rIns="91440" bIns="45720" anchor="t"/>
          <a:lstStyle/>
          <a:p>
            <a:r>
              <a:rPr lang="en-US" dirty="0"/>
              <a:t>Community Care VA Online Scheduling (VAOS CC) and Scheduling Manager (SM) Training </a:t>
            </a:r>
          </a:p>
        </p:txBody>
      </p:sp>
      <p:sp>
        <p:nvSpPr>
          <p:cNvPr id="4" name="TextBox 3">
            <a:extLst>
              <a:ext uri="{FF2B5EF4-FFF2-40B4-BE49-F238E27FC236}">
                <a16:creationId xmlns:a16="http://schemas.microsoft.com/office/drawing/2014/main" id="{C666C4C4-D737-4296-BD67-B6429566B1F8}"/>
              </a:ext>
            </a:extLst>
          </p:cNvPr>
          <p:cNvSpPr txBox="1"/>
          <p:nvPr/>
        </p:nvSpPr>
        <p:spPr>
          <a:xfrm>
            <a:off x="2556427" y="3146437"/>
            <a:ext cx="4215434" cy="369332"/>
          </a:xfrm>
          <a:prstGeom prst="rect">
            <a:avLst/>
          </a:prstGeom>
          <a:noFill/>
        </p:spPr>
        <p:txBody>
          <a:bodyPr wrap="square" rtlCol="0" anchor="t">
            <a:spAutoFit/>
          </a:bodyPr>
          <a:lstStyle/>
          <a:p>
            <a:pPr algn="r" defTabSz="685800"/>
            <a:r>
              <a:rPr lang="en-US" b="1">
                <a:solidFill>
                  <a:srgbClr val="1F497D"/>
                </a:solidFill>
                <a:latin typeface="Calibri"/>
              </a:rPr>
              <a:t>09/01/2020</a:t>
            </a:r>
            <a:endParaRPr lang="en-US" b="1" dirty="0">
              <a:solidFill>
                <a:srgbClr val="1F497D"/>
              </a:solidFill>
              <a:latin typeface="Calibri"/>
            </a:endParaRPr>
          </a:p>
        </p:txBody>
      </p:sp>
      <p:pic>
        <p:nvPicPr>
          <p:cNvPr id="12" name="Picture 2" descr="Choose VA Logo.">
            <a:extLst>
              <a:ext uri="{FF2B5EF4-FFF2-40B4-BE49-F238E27FC236}">
                <a16:creationId xmlns:a16="http://schemas.microsoft.com/office/drawing/2014/main" id="{0C87FAB5-7F94-460F-8D87-741A003619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74653" y="5464313"/>
            <a:ext cx="2117894" cy="5691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eal of the Department of Veterans Affairs, Office of Community Care.">
            <a:extLst>
              <a:ext uri="{FF2B5EF4-FFF2-40B4-BE49-F238E27FC236}">
                <a16:creationId xmlns:a16="http://schemas.microsoft.com/office/drawing/2014/main" id="{443E71B9-14F8-4774-820D-520BEA089A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2882" y="5486400"/>
            <a:ext cx="3035527" cy="636034"/>
          </a:xfrm>
          <a:prstGeom prst="rect">
            <a:avLst/>
          </a:prstGeom>
        </p:spPr>
      </p:pic>
    </p:spTree>
    <p:extLst>
      <p:ext uri="{BB962C8B-B14F-4D97-AF65-F5344CB8AC3E}">
        <p14:creationId xmlns:p14="http://schemas.microsoft.com/office/powerpoint/2010/main" val="843085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3AFD-FA8F-4516-BA20-20139F911AA6}"/>
              </a:ext>
            </a:extLst>
          </p:cNvPr>
          <p:cNvSpPr>
            <a:spLocks noGrp="1"/>
          </p:cNvSpPr>
          <p:nvPr>
            <p:ph type="title"/>
          </p:nvPr>
        </p:nvSpPr>
        <p:spPr/>
        <p:txBody>
          <a:bodyPr/>
          <a:lstStyle/>
          <a:p>
            <a:r>
              <a:rPr lang="en-US" spc="-5"/>
              <a:t>What </a:t>
            </a:r>
            <a:r>
              <a:rPr lang="en-US"/>
              <a:t>changed for the</a:t>
            </a:r>
            <a:r>
              <a:rPr lang="en-US" spc="-35"/>
              <a:t> Veteran?</a:t>
            </a:r>
            <a:endParaRPr lang="en-US"/>
          </a:p>
        </p:txBody>
      </p:sp>
      <p:sp>
        <p:nvSpPr>
          <p:cNvPr id="3" name="Content Placeholder 2">
            <a:extLst>
              <a:ext uri="{FF2B5EF4-FFF2-40B4-BE49-F238E27FC236}">
                <a16:creationId xmlns:a16="http://schemas.microsoft.com/office/drawing/2014/main" id="{3944651A-D419-4942-9BFA-C85F1A28B6D0}"/>
              </a:ext>
            </a:extLst>
          </p:cNvPr>
          <p:cNvSpPr>
            <a:spLocks noGrp="1"/>
          </p:cNvSpPr>
          <p:nvPr>
            <p:ph idx="1"/>
          </p:nvPr>
        </p:nvSpPr>
        <p:spPr>
          <a:xfrm>
            <a:off x="397429" y="977537"/>
            <a:ext cx="8349141" cy="4691743"/>
          </a:xfrm>
        </p:spPr>
        <p:txBody>
          <a:bodyPr>
            <a:normAutofit/>
          </a:bodyPr>
          <a:lstStyle/>
          <a:p>
            <a:pPr marL="469265" marR="5080" indent="-457200">
              <a:lnSpc>
                <a:spcPct val="100000"/>
              </a:lnSpc>
              <a:spcBef>
                <a:spcPts val="100"/>
              </a:spcBef>
              <a:buFont typeface="+mj-lt"/>
              <a:buAutoNum type="alphaUcPeriod"/>
              <a:tabLst>
                <a:tab pos="355600" algn="l"/>
                <a:tab pos="356235" algn="l"/>
              </a:tabLst>
            </a:pPr>
            <a:r>
              <a:rPr lang="en-US" sz="2200">
                <a:latin typeface="Segoe UI" panose="020B0502040204020203" pitchFamily="34" charset="0"/>
                <a:cs typeface="Segoe UI" panose="020B0502040204020203" pitchFamily="34" charset="0"/>
              </a:rPr>
              <a:t>VAOS will automatically verify Veteran eligibility to request community care appointments. </a:t>
            </a:r>
          </a:p>
          <a:p>
            <a:pPr marL="469265" indent="-457200">
              <a:lnSpc>
                <a:spcPct val="100000"/>
              </a:lnSpc>
              <a:spcBef>
                <a:spcPts val="1800"/>
              </a:spcBef>
              <a:buFont typeface="+mj-lt"/>
              <a:buAutoNum type="alphaUcPeriod"/>
              <a:tabLst>
                <a:tab pos="355600" algn="l"/>
                <a:tab pos="356235" algn="l"/>
              </a:tabLst>
            </a:pPr>
            <a:r>
              <a:rPr lang="en-US" sz="2200" spc="-15">
                <a:latin typeface="Segoe UI" panose="020B0502040204020203" pitchFamily="34" charset="0"/>
                <a:cs typeface="Segoe UI" panose="020B0502040204020203" pitchFamily="34" charset="0"/>
              </a:rPr>
              <a:t>Reduces </a:t>
            </a:r>
            <a:r>
              <a:rPr lang="en-US" sz="2200">
                <a:latin typeface="Segoe UI" panose="020B0502040204020203" pitchFamily="34" charset="0"/>
                <a:cs typeface="Segoe UI" panose="020B0502040204020203" pitchFamily="34" charset="0"/>
              </a:rPr>
              <a:t>the </a:t>
            </a:r>
            <a:r>
              <a:rPr lang="en-US" sz="2200" spc="-5">
                <a:latin typeface="Segoe UI" panose="020B0502040204020203" pitchFamily="34" charset="0"/>
                <a:cs typeface="Segoe UI" panose="020B0502040204020203" pitchFamily="34" charset="0"/>
              </a:rPr>
              <a:t>need </a:t>
            </a:r>
            <a:r>
              <a:rPr lang="en-US" sz="2200" spc="-10">
                <a:latin typeface="Segoe UI" panose="020B0502040204020203" pitchFamily="34" charset="0"/>
                <a:cs typeface="Segoe UI" panose="020B0502040204020203" pitchFamily="34" charset="0"/>
              </a:rPr>
              <a:t>to </a:t>
            </a:r>
            <a:r>
              <a:rPr lang="en-US" sz="2200" spc="-5">
                <a:latin typeface="Segoe UI" panose="020B0502040204020203" pitchFamily="34" charset="0"/>
                <a:cs typeface="Segoe UI" panose="020B0502040204020203" pitchFamily="34" charset="0"/>
              </a:rPr>
              <a:t>call </a:t>
            </a:r>
            <a:r>
              <a:rPr lang="en-US" sz="2200">
                <a:latin typeface="Segoe UI" panose="020B0502040204020203" pitchFamily="34" charset="0"/>
                <a:cs typeface="Segoe UI" panose="020B0502040204020203" pitchFamily="34" charset="0"/>
              </a:rPr>
              <a:t>the </a:t>
            </a:r>
            <a:r>
              <a:rPr lang="en-US" sz="2200" spc="-55">
                <a:latin typeface="Segoe UI" panose="020B0502040204020203" pitchFamily="34" charset="0"/>
                <a:cs typeface="Segoe UI" panose="020B0502040204020203" pitchFamily="34" charset="0"/>
              </a:rPr>
              <a:t>VA </a:t>
            </a:r>
            <a:r>
              <a:rPr lang="en-US" sz="2200" spc="-5">
                <a:latin typeface="Segoe UI" panose="020B0502040204020203" pitchFamily="34" charset="0"/>
                <a:cs typeface="Segoe UI" panose="020B0502040204020203" pitchFamily="34" charset="0"/>
              </a:rPr>
              <a:t>to </a:t>
            </a:r>
            <a:r>
              <a:rPr lang="en-US" sz="2200" spc="-10">
                <a:latin typeface="Segoe UI" panose="020B0502040204020203" pitchFamily="34" charset="0"/>
                <a:cs typeface="Segoe UI" panose="020B0502040204020203" pitchFamily="34" charset="0"/>
              </a:rPr>
              <a:t>request </a:t>
            </a:r>
            <a:r>
              <a:rPr lang="en-US" sz="2200" spc="-5">
                <a:latin typeface="Segoe UI" panose="020B0502040204020203" pitchFamily="34" charset="0"/>
                <a:cs typeface="Segoe UI" panose="020B0502040204020203" pitchFamily="34" charset="0"/>
              </a:rPr>
              <a:t>some community </a:t>
            </a:r>
            <a:r>
              <a:rPr lang="en-US" sz="2200" spc="-10">
                <a:latin typeface="Segoe UI" panose="020B0502040204020203" pitchFamily="34" charset="0"/>
                <a:cs typeface="Segoe UI" panose="020B0502040204020203" pitchFamily="34" charset="0"/>
              </a:rPr>
              <a:t>care</a:t>
            </a:r>
            <a:r>
              <a:rPr lang="en-US" sz="2200">
                <a:latin typeface="Segoe UI" panose="020B0502040204020203" pitchFamily="34" charset="0"/>
                <a:cs typeface="Segoe UI" panose="020B0502040204020203" pitchFamily="34" charset="0"/>
              </a:rPr>
              <a:t> services.</a:t>
            </a:r>
          </a:p>
          <a:p>
            <a:pPr marL="469265" indent="-457200">
              <a:lnSpc>
                <a:spcPct val="100000"/>
              </a:lnSpc>
              <a:spcBef>
                <a:spcPts val="1800"/>
              </a:spcBef>
              <a:buFont typeface="+mj-lt"/>
              <a:buAutoNum type="alphaUcPeriod"/>
              <a:tabLst>
                <a:tab pos="355600" algn="l"/>
                <a:tab pos="356235" algn="l"/>
              </a:tabLst>
            </a:pPr>
            <a:r>
              <a:rPr lang="en-US" sz="2200" spc="-25">
                <a:latin typeface="Segoe UI" panose="020B0502040204020203" pitchFamily="34" charset="0"/>
                <a:cs typeface="Segoe UI" panose="020B0502040204020203" pitchFamily="34" charset="0"/>
              </a:rPr>
              <a:t>CC </a:t>
            </a:r>
            <a:r>
              <a:rPr lang="en-US" sz="2200" spc="-35">
                <a:latin typeface="Segoe UI" panose="020B0502040204020203" pitchFamily="34" charset="0"/>
                <a:cs typeface="Segoe UI" panose="020B0502040204020203" pitchFamily="34" charset="0"/>
              </a:rPr>
              <a:t>VAOS</a:t>
            </a:r>
            <a:r>
              <a:rPr lang="en-US" sz="2200" spc="5">
                <a:latin typeface="Segoe UI" panose="020B0502040204020203" pitchFamily="34" charset="0"/>
                <a:cs typeface="Segoe UI" panose="020B0502040204020203" pitchFamily="34" charset="0"/>
              </a:rPr>
              <a:t> </a:t>
            </a:r>
            <a:r>
              <a:rPr lang="en-US" sz="2200" spc="-5">
                <a:latin typeface="Segoe UI" panose="020B0502040204020203" pitchFamily="34" charset="0"/>
                <a:cs typeface="Segoe UI" panose="020B0502040204020203" pitchFamily="34" charset="0"/>
              </a:rPr>
              <a:t>benefits:</a:t>
            </a:r>
            <a:endParaRPr lang="en-US" sz="2200">
              <a:latin typeface="Segoe UI" panose="020B0502040204020203" pitchFamily="34" charset="0"/>
              <a:cs typeface="Segoe UI" panose="020B0502040204020203" pitchFamily="34" charset="0"/>
            </a:endParaRPr>
          </a:p>
          <a:p>
            <a:pPr marL="1219200" lvl="1" indent="-514350">
              <a:lnSpc>
                <a:spcPct val="100000"/>
              </a:lnSpc>
              <a:spcBef>
                <a:spcPts val="610"/>
              </a:spcBef>
              <a:buFont typeface="+mj-lt"/>
              <a:buAutoNum type="romanLcPeriod"/>
              <a:tabLst>
                <a:tab pos="810895" algn="l"/>
              </a:tabLst>
            </a:pPr>
            <a:r>
              <a:rPr lang="en-US" sz="2000" spc="-10">
                <a:latin typeface="Segoe UI" panose="020B0502040204020203" pitchFamily="34" charset="0"/>
                <a:cs typeface="Segoe UI" panose="020B0502040204020203" pitchFamily="34" charset="0"/>
              </a:rPr>
              <a:t>Improves </a:t>
            </a:r>
            <a:r>
              <a:rPr lang="en-US" sz="2000" spc="-5">
                <a:latin typeface="Segoe UI" panose="020B0502040204020203" pitchFamily="34" charset="0"/>
                <a:cs typeface="Segoe UI" panose="020B0502040204020203" pitchFamily="34" charset="0"/>
              </a:rPr>
              <a:t>access </a:t>
            </a:r>
            <a:r>
              <a:rPr lang="en-US" sz="2000" spc="-10">
                <a:latin typeface="Segoe UI" panose="020B0502040204020203" pitchFamily="34" charset="0"/>
                <a:cs typeface="Segoe UI" panose="020B0502040204020203" pitchFamily="34" charset="0"/>
              </a:rPr>
              <a:t>to community care</a:t>
            </a:r>
            <a:r>
              <a:rPr lang="en-US" sz="2000" spc="35">
                <a:latin typeface="Segoe UI" panose="020B0502040204020203" pitchFamily="34" charset="0"/>
                <a:cs typeface="Segoe UI" panose="020B0502040204020203" pitchFamily="34" charset="0"/>
              </a:rPr>
              <a:t> </a:t>
            </a:r>
            <a:r>
              <a:rPr lang="en-US" sz="2000">
                <a:latin typeface="Segoe UI" panose="020B0502040204020203" pitchFamily="34" charset="0"/>
                <a:cs typeface="Segoe UI" panose="020B0502040204020203" pitchFamily="34" charset="0"/>
              </a:rPr>
              <a:t>services.</a:t>
            </a:r>
          </a:p>
          <a:p>
            <a:pPr marL="1219200" lvl="1" indent="-514350">
              <a:lnSpc>
                <a:spcPct val="100000"/>
              </a:lnSpc>
              <a:spcBef>
                <a:spcPts val="685"/>
              </a:spcBef>
              <a:buFont typeface="+mj-lt"/>
              <a:buAutoNum type="romanLcPeriod"/>
              <a:tabLst>
                <a:tab pos="810895" algn="l"/>
              </a:tabLst>
            </a:pPr>
            <a:r>
              <a:rPr lang="en-US" sz="2000" spc="-10">
                <a:latin typeface="Segoe UI" panose="020B0502040204020203" pitchFamily="34" charset="0"/>
                <a:cs typeface="Segoe UI" panose="020B0502040204020203" pitchFamily="34" charset="0"/>
              </a:rPr>
              <a:t>Increases</a:t>
            </a:r>
            <a:r>
              <a:rPr lang="en-US" sz="2000" spc="10">
                <a:latin typeface="Segoe UI" panose="020B0502040204020203" pitchFamily="34" charset="0"/>
                <a:cs typeface="Segoe UI" panose="020B0502040204020203" pitchFamily="34" charset="0"/>
              </a:rPr>
              <a:t> </a:t>
            </a:r>
            <a:r>
              <a:rPr lang="en-US" sz="2000" spc="-5">
                <a:latin typeface="Segoe UI" panose="020B0502040204020203" pitchFamily="34" charset="0"/>
                <a:cs typeface="Segoe UI" panose="020B0502040204020203" pitchFamily="34" charset="0"/>
              </a:rPr>
              <a:t>convenience.</a:t>
            </a:r>
            <a:endParaRPr lang="en-US" sz="2000">
              <a:latin typeface="Segoe UI" panose="020B0502040204020203" pitchFamily="34" charset="0"/>
              <a:cs typeface="Segoe UI" panose="020B0502040204020203" pitchFamily="34" charset="0"/>
            </a:endParaRPr>
          </a:p>
          <a:p>
            <a:pPr marL="1219200" lvl="1" indent="-514350">
              <a:lnSpc>
                <a:spcPct val="100000"/>
              </a:lnSpc>
              <a:spcBef>
                <a:spcPts val="685"/>
              </a:spcBef>
              <a:buFont typeface="+mj-lt"/>
              <a:buAutoNum type="romanLcPeriod"/>
              <a:tabLst>
                <a:tab pos="810895" algn="l"/>
              </a:tabLst>
            </a:pPr>
            <a:r>
              <a:rPr lang="en-US" sz="2000" spc="-5">
                <a:latin typeface="Segoe UI" panose="020B0502040204020203" pitchFamily="34" charset="0"/>
                <a:cs typeface="Segoe UI" panose="020B0502040204020203" pitchFamily="34" charset="0"/>
              </a:rPr>
              <a:t>Enhances </a:t>
            </a:r>
            <a:r>
              <a:rPr lang="en-US" sz="2000" spc="-10">
                <a:latin typeface="Segoe UI" panose="020B0502040204020203" pitchFamily="34" charset="0"/>
                <a:cs typeface="Segoe UI" panose="020B0502040204020203" pitchFamily="34" charset="0"/>
              </a:rPr>
              <a:t>customer</a:t>
            </a:r>
            <a:r>
              <a:rPr lang="en-US" sz="2000" spc="5">
                <a:latin typeface="Segoe UI" panose="020B0502040204020203" pitchFamily="34" charset="0"/>
                <a:cs typeface="Segoe UI" panose="020B0502040204020203" pitchFamily="34" charset="0"/>
              </a:rPr>
              <a:t> </a:t>
            </a:r>
            <a:r>
              <a:rPr lang="en-US" sz="2000" spc="-5">
                <a:latin typeface="Segoe UI" panose="020B0502040204020203" pitchFamily="34" charset="0"/>
                <a:cs typeface="Segoe UI" panose="020B0502040204020203" pitchFamily="34" charset="0"/>
              </a:rPr>
              <a:t>experience.</a:t>
            </a:r>
            <a:endParaRPr lang="en-US" sz="2000">
              <a:latin typeface="Segoe UI" panose="020B0502040204020203" pitchFamily="34" charset="0"/>
              <a:cs typeface="Segoe UI" panose="020B0502040204020203" pitchFamily="34" charset="0"/>
            </a:endParaRPr>
          </a:p>
          <a:p>
            <a:pPr marL="1219200" lvl="1" indent="-514350">
              <a:lnSpc>
                <a:spcPct val="100000"/>
              </a:lnSpc>
              <a:spcBef>
                <a:spcPts val="685"/>
              </a:spcBef>
              <a:buFont typeface="+mj-lt"/>
              <a:buAutoNum type="romanLcPeriod"/>
              <a:tabLst>
                <a:tab pos="810895" algn="l"/>
              </a:tabLst>
            </a:pPr>
            <a:r>
              <a:rPr lang="en-US" sz="2000" spc="-15">
                <a:latin typeface="Segoe UI" panose="020B0502040204020203" pitchFamily="34" charset="0"/>
                <a:cs typeface="Segoe UI" panose="020B0502040204020203" pitchFamily="34" charset="0"/>
              </a:rPr>
              <a:t>Reduces </a:t>
            </a:r>
            <a:r>
              <a:rPr lang="en-US" sz="2000" spc="-5">
                <a:latin typeface="Segoe UI" panose="020B0502040204020203" pitchFamily="34" charset="0"/>
                <a:cs typeface="Segoe UI" panose="020B0502040204020203" pitchFamily="34" charset="0"/>
              </a:rPr>
              <a:t>wait times for community </a:t>
            </a:r>
            <a:r>
              <a:rPr lang="en-US" sz="2000" spc="-10">
                <a:latin typeface="Segoe UI" panose="020B0502040204020203" pitchFamily="34" charset="0"/>
                <a:cs typeface="Segoe UI" panose="020B0502040204020203" pitchFamily="34" charset="0"/>
              </a:rPr>
              <a:t>care</a:t>
            </a:r>
            <a:r>
              <a:rPr lang="en-US" sz="2000" spc="20">
                <a:latin typeface="Segoe UI" panose="020B0502040204020203" pitchFamily="34" charset="0"/>
                <a:cs typeface="Segoe UI" panose="020B0502040204020203" pitchFamily="34" charset="0"/>
              </a:rPr>
              <a:t> </a:t>
            </a:r>
            <a:r>
              <a:rPr lang="en-US" sz="2000" spc="-5">
                <a:latin typeface="Segoe UI" panose="020B0502040204020203" pitchFamily="34" charset="0"/>
                <a:cs typeface="Segoe UI" panose="020B0502040204020203" pitchFamily="34" charset="0"/>
              </a:rPr>
              <a:t>appointments.</a:t>
            </a:r>
            <a:endParaRPr lang="en-US" sz="2000">
              <a:latin typeface="Segoe UI" panose="020B0502040204020203" pitchFamily="34" charset="0"/>
              <a:cs typeface="Segoe UI" panose="020B0502040204020203" pitchFamily="34" charset="0"/>
            </a:endParaRPr>
          </a:p>
          <a:p>
            <a:endParaRPr lang="en-US"/>
          </a:p>
        </p:txBody>
      </p:sp>
      <p:sp>
        <p:nvSpPr>
          <p:cNvPr id="4" name="Slide Number Placeholder 3">
            <a:extLst>
              <a:ext uri="{FF2B5EF4-FFF2-40B4-BE49-F238E27FC236}">
                <a16:creationId xmlns:a16="http://schemas.microsoft.com/office/drawing/2014/main" id="{D9B5F51B-21A1-4338-A4BA-18DCD3294802}"/>
              </a:ext>
            </a:extLst>
          </p:cNvPr>
          <p:cNvSpPr>
            <a:spLocks noGrp="1"/>
          </p:cNvSpPr>
          <p:nvPr>
            <p:ph type="sldNum" sz="quarter" idx="10"/>
          </p:nvPr>
        </p:nvSpPr>
        <p:spPr/>
        <p:txBody>
          <a:bodyPr/>
          <a:lstStyle/>
          <a:p>
            <a:fld id="{9B8B01BA-673E-4211-9E64-C22898E6AF66}" type="slidenum">
              <a:rPr lang="en-US" smtClean="0"/>
              <a:pPr/>
              <a:t>10</a:t>
            </a:fld>
            <a:endParaRPr lang="en-US"/>
          </a:p>
        </p:txBody>
      </p:sp>
      <p:sp>
        <p:nvSpPr>
          <p:cNvPr id="5" name="object 5">
            <a:extLst>
              <a:ext uri="{FF2B5EF4-FFF2-40B4-BE49-F238E27FC236}">
                <a16:creationId xmlns:a16="http://schemas.microsoft.com/office/drawing/2014/main" id="{AD090BBE-D7F1-4124-B1DD-F16622967DBB}"/>
              </a:ext>
            </a:extLst>
          </p:cNvPr>
          <p:cNvSpPr/>
          <p:nvPr/>
        </p:nvSpPr>
        <p:spPr>
          <a:xfrm>
            <a:off x="6766560" y="2489644"/>
            <a:ext cx="2279468" cy="16675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94115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4AAF-3684-4FBD-90D9-AF07812005E8}"/>
              </a:ext>
            </a:extLst>
          </p:cNvPr>
          <p:cNvSpPr>
            <a:spLocks noGrp="1"/>
          </p:cNvSpPr>
          <p:nvPr>
            <p:ph type="title"/>
          </p:nvPr>
        </p:nvSpPr>
        <p:spPr/>
        <p:txBody>
          <a:bodyPr/>
          <a:lstStyle/>
          <a:p>
            <a:r>
              <a:rPr lang="en-US"/>
              <a:t>CC VAOS and SM Process Flow</a:t>
            </a:r>
          </a:p>
        </p:txBody>
      </p:sp>
      <p:sp>
        <p:nvSpPr>
          <p:cNvPr id="4" name="Slide Number Placeholder 3">
            <a:extLst>
              <a:ext uri="{FF2B5EF4-FFF2-40B4-BE49-F238E27FC236}">
                <a16:creationId xmlns:a16="http://schemas.microsoft.com/office/drawing/2014/main" id="{4C083402-4E2B-462F-A1BA-7BF7A41A8E1A}"/>
              </a:ext>
            </a:extLst>
          </p:cNvPr>
          <p:cNvSpPr>
            <a:spLocks noGrp="1"/>
          </p:cNvSpPr>
          <p:nvPr>
            <p:ph type="sldNum" sz="quarter" idx="10"/>
          </p:nvPr>
        </p:nvSpPr>
        <p:spPr/>
        <p:txBody>
          <a:bodyPr/>
          <a:lstStyle/>
          <a:p>
            <a:fld id="{9B8B01BA-673E-4211-9E64-C22898E6AF66}" type="slidenum">
              <a:rPr lang="en-US" smtClean="0"/>
              <a:pPr/>
              <a:t>11</a:t>
            </a:fld>
            <a:endParaRPr lang="en-US"/>
          </a:p>
        </p:txBody>
      </p:sp>
      <p:sp>
        <p:nvSpPr>
          <p:cNvPr id="5" name="Rectangle 2">
            <a:extLst>
              <a:ext uri="{FF2B5EF4-FFF2-40B4-BE49-F238E27FC236}">
                <a16:creationId xmlns:a16="http://schemas.microsoft.com/office/drawing/2014/main" id="{3FD2F144-7718-4DA7-850E-9E394A3B3486}"/>
              </a:ext>
            </a:extLst>
          </p:cNvPr>
          <p:cNvSpPr>
            <a:spLocks noChangeArrowheads="1"/>
          </p:cNvSpPr>
          <p:nvPr/>
        </p:nvSpPr>
        <p:spPr bwMode="auto">
          <a:xfrm flipV="1">
            <a:off x="238293" y="985744"/>
            <a:ext cx="94391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5F602074-7C31-4629-971B-2CD685784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1" y="1158758"/>
            <a:ext cx="9112718" cy="4540483"/>
          </a:xfrm>
          <a:prstGeom prst="rect">
            <a:avLst/>
          </a:prstGeom>
        </p:spPr>
      </p:pic>
    </p:spTree>
    <p:extLst>
      <p:ext uri="{BB962C8B-B14F-4D97-AF65-F5344CB8AC3E}">
        <p14:creationId xmlns:p14="http://schemas.microsoft.com/office/powerpoint/2010/main" val="2124207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89DA-67C1-4115-B785-1277A95CCA7A}"/>
              </a:ext>
            </a:extLst>
          </p:cNvPr>
          <p:cNvSpPr>
            <a:spLocks noGrp="1"/>
          </p:cNvSpPr>
          <p:nvPr>
            <p:ph type="title"/>
          </p:nvPr>
        </p:nvSpPr>
        <p:spPr>
          <a:xfrm>
            <a:off x="4812030" y="640081"/>
            <a:ext cx="3877371" cy="5574451"/>
          </a:xfrm>
        </p:spPr>
        <p:txBody>
          <a:bodyPr vert="horz" lIns="91440" tIns="45720" rIns="91440" bIns="45720" rtlCol="0" anchor="ctr">
            <a:normAutofit/>
          </a:bodyPr>
          <a:lstStyle/>
          <a:p>
            <a:br>
              <a:rPr lang="en-US" sz="4100" kern="1200">
                <a:solidFill>
                  <a:schemeClr val="tx1"/>
                </a:solidFill>
                <a:latin typeface="+mj-lt"/>
                <a:ea typeface="+mj-ea"/>
                <a:cs typeface="+mj-cs"/>
              </a:rPr>
            </a:br>
            <a:r>
              <a:rPr lang="en-US" sz="4400">
                <a:solidFill>
                  <a:schemeClr val="tx1"/>
                </a:solidFill>
              </a:rPr>
              <a:t>Entering Community Care Request in VAOS (Veteran) </a:t>
            </a:r>
            <a:br>
              <a:rPr lang="en-US" sz="4400">
                <a:solidFill>
                  <a:schemeClr val="tx1"/>
                </a:solidFill>
              </a:rPr>
            </a:br>
            <a:r>
              <a:rPr lang="en-US" sz="4100" kern="1200">
                <a:solidFill>
                  <a:schemeClr val="tx1"/>
                </a:solidFill>
                <a:latin typeface="+mj-lt"/>
                <a:ea typeface="+mj-ea"/>
                <a:cs typeface="+mj-cs"/>
              </a:rPr>
              <a:t>	</a:t>
            </a:r>
          </a:p>
        </p:txBody>
      </p:sp>
      <p:pic>
        <p:nvPicPr>
          <p:cNvPr id="8" name="Graphic 7" descr="Teacher">
            <a:extLst>
              <a:ext uri="{FF2B5EF4-FFF2-40B4-BE49-F238E27FC236}">
                <a16:creationId xmlns:a16="http://schemas.microsoft.com/office/drawing/2014/main" id="{26C577C3-F35B-481E-BB89-560E1F64E8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600" y="1382607"/>
            <a:ext cx="4089400" cy="4089400"/>
          </a:xfrm>
          <a:prstGeom prst="rect">
            <a:avLst/>
          </a:prstGeom>
        </p:spPr>
      </p:pic>
      <p:sp>
        <p:nvSpPr>
          <p:cNvPr id="4" name="Slide Number Placeholder 3">
            <a:extLst>
              <a:ext uri="{FF2B5EF4-FFF2-40B4-BE49-F238E27FC236}">
                <a16:creationId xmlns:a16="http://schemas.microsoft.com/office/drawing/2014/main" id="{435DFC53-E888-4CB9-AED8-6E6764D32C95}"/>
              </a:ext>
            </a:extLst>
          </p:cNvPr>
          <p:cNvSpPr>
            <a:spLocks noGrp="1"/>
          </p:cNvSpPr>
          <p:nvPr>
            <p:ph type="sldNum" sz="quarter" idx="10"/>
          </p:nvPr>
        </p:nvSpPr>
        <p:spPr>
          <a:xfrm>
            <a:off x="7963468" y="6356350"/>
            <a:ext cx="725933" cy="365125"/>
          </a:xfrm>
        </p:spPr>
        <p:txBody>
          <a:bodyPr vert="horz" lIns="91440" tIns="45720" rIns="91440" bIns="45720" rtlCol="0" anchor="ctr">
            <a:normAutofit/>
          </a:bodyPr>
          <a:lstStyle/>
          <a:p>
            <a:pPr>
              <a:spcAft>
                <a:spcPts val="600"/>
              </a:spcAft>
            </a:pPr>
            <a:fld id="{9B8B01BA-673E-4211-9E64-C22898E6AF66}" type="slidenum">
              <a:rPr lang="en-US">
                <a:solidFill>
                  <a:schemeClr val="tx1">
                    <a:tint val="75000"/>
                  </a:schemeClr>
                </a:solidFill>
              </a:rPr>
              <a:pPr>
                <a:spcAft>
                  <a:spcPts val="600"/>
                </a:spcAft>
              </a:pPr>
              <a:t>12</a:t>
            </a:fld>
            <a:endParaRPr lang="en-US">
              <a:solidFill>
                <a:schemeClr val="tx1">
                  <a:tint val="75000"/>
                </a:schemeClr>
              </a:solidFill>
            </a:endParaRPr>
          </a:p>
        </p:txBody>
      </p:sp>
    </p:spTree>
    <p:extLst>
      <p:ext uri="{BB962C8B-B14F-4D97-AF65-F5344CB8AC3E}">
        <p14:creationId xmlns:p14="http://schemas.microsoft.com/office/powerpoint/2010/main" val="3962838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740F5F48-A213-4EFE-BF36-0986ABF1A60D}"/>
              </a:ext>
            </a:extLst>
          </p:cNvPr>
          <p:cNvPicPr>
            <a:picLocks noChangeAspect="1"/>
          </p:cNvPicPr>
          <p:nvPr/>
        </p:nvPicPr>
        <p:blipFill rotWithShape="1">
          <a:blip r:embed="rId3">
            <a:extLst>
              <a:ext uri="{28A0092B-C50C-407E-A947-70E740481C1C}">
                <a14:useLocalDpi xmlns:a14="http://schemas.microsoft.com/office/drawing/2010/main" val="0"/>
              </a:ext>
            </a:extLst>
          </a:blip>
          <a:srcRect b="4021"/>
          <a:stretch/>
        </p:blipFill>
        <p:spPr>
          <a:xfrm>
            <a:off x="121999" y="1019314"/>
            <a:ext cx="5373110" cy="4440960"/>
          </a:xfrm>
          <a:prstGeom prst="rect">
            <a:avLst/>
          </a:prstGeom>
        </p:spPr>
      </p:pic>
      <p:sp>
        <p:nvSpPr>
          <p:cNvPr id="4" name="Slide Number Placeholder 3">
            <a:extLst>
              <a:ext uri="{FF2B5EF4-FFF2-40B4-BE49-F238E27FC236}">
                <a16:creationId xmlns:a16="http://schemas.microsoft.com/office/drawing/2014/main" id="{30101E47-9B4A-4AE6-B50C-2EC85757174D}"/>
              </a:ext>
            </a:extLst>
          </p:cNvPr>
          <p:cNvSpPr>
            <a:spLocks noGrp="1"/>
          </p:cNvSpPr>
          <p:nvPr>
            <p:ph type="sldNum" sz="quarter" idx="10"/>
          </p:nvPr>
        </p:nvSpPr>
        <p:spPr>
          <a:xfrm>
            <a:off x="7963468" y="6356350"/>
            <a:ext cx="725933" cy="365125"/>
          </a:xfrm>
        </p:spPr>
        <p:txBody>
          <a:bodyPr vert="horz" lIns="91440" tIns="45720" rIns="91440" bIns="45720" rtlCol="0" anchor="ctr">
            <a:normAutofit/>
          </a:bodyPr>
          <a:lstStyle/>
          <a:p>
            <a:pPr>
              <a:spcAft>
                <a:spcPts val="600"/>
              </a:spcAft>
              <a:defRPr/>
            </a:pPr>
            <a:fld id="{9B8B01BA-673E-4211-9E64-C22898E6AF66}" type="slidenum">
              <a:rPr lang="en-US">
                <a:solidFill>
                  <a:schemeClr val="tx1">
                    <a:tint val="75000"/>
                  </a:schemeClr>
                </a:solidFill>
              </a:rPr>
              <a:pPr>
                <a:spcAft>
                  <a:spcPts val="600"/>
                </a:spcAft>
                <a:defRPr/>
              </a:pPr>
              <a:t>13</a:t>
            </a:fld>
            <a:endParaRPr lang="en-US">
              <a:solidFill>
                <a:schemeClr val="tx1">
                  <a:tint val="75000"/>
                </a:schemeClr>
              </a:solidFill>
            </a:endParaRPr>
          </a:p>
        </p:txBody>
      </p:sp>
      <p:sp>
        <p:nvSpPr>
          <p:cNvPr id="8" name="Title 1">
            <a:extLst>
              <a:ext uri="{FF2B5EF4-FFF2-40B4-BE49-F238E27FC236}">
                <a16:creationId xmlns:a16="http://schemas.microsoft.com/office/drawing/2014/main" id="{94CB0AAA-BAE1-4273-91D1-92648478D919}"/>
              </a:ext>
            </a:extLst>
          </p:cNvPr>
          <p:cNvSpPr txBox="1">
            <a:spLocks/>
          </p:cNvSpPr>
          <p:nvPr/>
        </p:nvSpPr>
        <p:spPr>
          <a:xfrm>
            <a:off x="533400" y="-21771"/>
            <a:ext cx="7886700" cy="6770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t>Accessing VA Online Scheduling</a:t>
            </a:r>
          </a:p>
        </p:txBody>
      </p:sp>
      <p:sp>
        <p:nvSpPr>
          <p:cNvPr id="5" name="Content Placeholder 2">
            <a:extLst>
              <a:ext uri="{FF2B5EF4-FFF2-40B4-BE49-F238E27FC236}">
                <a16:creationId xmlns:a16="http://schemas.microsoft.com/office/drawing/2014/main" id="{69C7735B-5ED9-463A-8B7A-D9609FB6E09E}"/>
              </a:ext>
            </a:extLst>
          </p:cNvPr>
          <p:cNvSpPr>
            <a:spLocks noGrp="1"/>
          </p:cNvSpPr>
          <p:nvPr>
            <p:ph idx="1"/>
          </p:nvPr>
        </p:nvSpPr>
        <p:spPr>
          <a:xfrm>
            <a:off x="5695405" y="1863635"/>
            <a:ext cx="3141617" cy="2612572"/>
          </a:xfrm>
        </p:spPr>
        <p:txBody>
          <a:bodyPr>
            <a:normAutofit/>
          </a:bodyPr>
          <a:lstStyle/>
          <a:p>
            <a:pPr marL="0" marR="0" indent="0">
              <a:lnSpc>
                <a:spcPct val="100000"/>
              </a:lnSpc>
              <a:spcBef>
                <a:spcPts val="600"/>
              </a:spcBef>
              <a:spcAft>
                <a:spcPts val="30"/>
              </a:spcAft>
              <a:buNone/>
            </a:pPr>
            <a:r>
              <a:rPr lang="en-US" sz="18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VA Online Scheduling accesses Veteran’s VA Electronic Health Record (EHR) and therefore, for their security, requires the Veteran to login using a My HealtheVet Premium Account, id.me account, or a DS Logon Level 2 (Premium) Account. </a:t>
            </a:r>
          </a:p>
        </p:txBody>
      </p:sp>
    </p:spTree>
    <p:extLst>
      <p:ext uri="{BB962C8B-B14F-4D97-AF65-F5344CB8AC3E}">
        <p14:creationId xmlns:p14="http://schemas.microsoft.com/office/powerpoint/2010/main" val="18834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5BC5-75EC-4079-98F4-24BAE493BF00}"/>
              </a:ext>
            </a:extLst>
          </p:cNvPr>
          <p:cNvSpPr>
            <a:spLocks noGrp="1"/>
          </p:cNvSpPr>
          <p:nvPr>
            <p:ph type="title"/>
          </p:nvPr>
        </p:nvSpPr>
        <p:spPr/>
        <p:txBody>
          <a:bodyPr/>
          <a:lstStyle/>
          <a:p>
            <a:r>
              <a:rPr lang="en-US"/>
              <a:t>Initial Screen</a:t>
            </a:r>
          </a:p>
        </p:txBody>
      </p:sp>
      <p:sp>
        <p:nvSpPr>
          <p:cNvPr id="4" name="Slide Number Placeholder 3">
            <a:extLst>
              <a:ext uri="{FF2B5EF4-FFF2-40B4-BE49-F238E27FC236}">
                <a16:creationId xmlns:a16="http://schemas.microsoft.com/office/drawing/2014/main" id="{305178EF-7A54-43FF-9D3D-C582375C7BB8}"/>
              </a:ext>
            </a:extLst>
          </p:cNvPr>
          <p:cNvSpPr>
            <a:spLocks noGrp="1"/>
          </p:cNvSpPr>
          <p:nvPr>
            <p:ph type="sldNum" sz="quarter" idx="10"/>
          </p:nvPr>
        </p:nvSpPr>
        <p:spPr/>
        <p:txBody>
          <a:bodyPr/>
          <a:lstStyle/>
          <a:p>
            <a:fld id="{9B8B01BA-673E-4211-9E64-C22898E6AF66}" type="slidenum">
              <a:rPr lang="en-US" smtClean="0"/>
              <a:pPr/>
              <a:t>14</a:t>
            </a:fld>
            <a:endParaRPr lang="en-US"/>
          </a:p>
        </p:txBody>
      </p:sp>
      <p:pic>
        <p:nvPicPr>
          <p:cNvPr id="2050" name="Picture 1">
            <a:extLst>
              <a:ext uri="{FF2B5EF4-FFF2-40B4-BE49-F238E27FC236}">
                <a16:creationId xmlns:a16="http://schemas.microsoft.com/office/drawing/2014/main" id="{A4CF35C2-FB9C-4EB0-9D6B-A33E90F35DB0}"/>
              </a:ext>
            </a:extLst>
          </p:cNvPr>
          <p:cNvPicPr>
            <a:picLocks noRot="1" noChangeAspect="1" noEditPoints="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8243" y="862307"/>
            <a:ext cx="6328117" cy="438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B427F364-F31C-48DE-996B-367E01006565}"/>
              </a:ext>
            </a:extLst>
          </p:cNvPr>
          <p:cNvSpPr txBox="1"/>
          <p:nvPr/>
        </p:nvSpPr>
        <p:spPr>
          <a:xfrm>
            <a:off x="446314" y="2320106"/>
            <a:ext cx="3211286" cy="2217787"/>
          </a:xfrm>
          <a:prstGeom prst="rect">
            <a:avLst/>
          </a:prstGeom>
          <a:noFill/>
        </p:spPr>
        <p:txBody>
          <a:bodyPr wrap="square">
            <a:spAutoFit/>
          </a:bodyPr>
          <a:lstStyle/>
          <a:p>
            <a:pPr marL="0" marR="0">
              <a:lnSpc>
                <a:spcPct val="115000"/>
              </a:lnSpc>
              <a:spcBef>
                <a:spcPts val="600"/>
              </a:spcBef>
              <a:spcAft>
                <a:spcPts val="600"/>
              </a:spcAft>
            </a:pPr>
            <a:r>
              <a:rPr lang="en-US" sz="16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In the first screen the Veteran will select </a:t>
            </a:r>
            <a:r>
              <a:rPr lang="en-US" sz="1600" b="1">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Go to your VA appointments.</a:t>
            </a:r>
          </a:p>
          <a:p>
            <a:pPr>
              <a:spcBef>
                <a:spcPts val="600"/>
              </a:spcBef>
              <a:spcAft>
                <a:spcPts val="600"/>
              </a:spcAft>
            </a:pPr>
            <a:r>
              <a:rPr lang="en-US" sz="16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Once logged in, the Veteran will be able to view confirmed and past appointments and create a new appointment.</a:t>
            </a:r>
          </a:p>
          <a:p>
            <a:pPr marL="0" marR="0">
              <a:lnSpc>
                <a:spcPct val="115000"/>
              </a:lnSpc>
              <a:spcBef>
                <a:spcPts val="600"/>
              </a:spcBef>
              <a:spcAft>
                <a:spcPts val="600"/>
              </a:spcAft>
            </a:pPr>
            <a:endParaRPr lang="en-US" sz="16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647237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79B08-7D86-4F59-AA3C-A4D15A19A8F4}"/>
              </a:ext>
            </a:extLst>
          </p:cNvPr>
          <p:cNvSpPr>
            <a:spLocks noGrp="1"/>
          </p:cNvSpPr>
          <p:nvPr>
            <p:ph type="title"/>
          </p:nvPr>
        </p:nvSpPr>
        <p:spPr>
          <a:xfrm>
            <a:off x="4442459" y="0"/>
            <a:ext cx="4588330" cy="677091"/>
          </a:xfrm>
        </p:spPr>
        <p:txBody>
          <a:bodyPr>
            <a:normAutofit/>
          </a:bodyPr>
          <a:lstStyle/>
          <a:p>
            <a:r>
              <a:rPr lang="en-US" dirty="0"/>
              <a:t>Request Appointment </a:t>
            </a:r>
          </a:p>
        </p:txBody>
      </p:sp>
      <p:sp>
        <p:nvSpPr>
          <p:cNvPr id="3" name="Content Placeholder 2">
            <a:extLst>
              <a:ext uri="{FF2B5EF4-FFF2-40B4-BE49-F238E27FC236}">
                <a16:creationId xmlns:a16="http://schemas.microsoft.com/office/drawing/2014/main" id="{E694AFDF-D7E0-415A-A17E-AA746890E3FE}"/>
              </a:ext>
            </a:extLst>
          </p:cNvPr>
          <p:cNvSpPr>
            <a:spLocks noGrp="1"/>
          </p:cNvSpPr>
          <p:nvPr>
            <p:ph idx="1"/>
          </p:nvPr>
        </p:nvSpPr>
        <p:spPr>
          <a:xfrm>
            <a:off x="5098472" y="2720637"/>
            <a:ext cx="3816927" cy="1416725"/>
          </a:xfrm>
        </p:spPr>
        <p:txBody>
          <a:bodyPr>
            <a:normAutofit/>
          </a:bodyPr>
          <a:lstStyle/>
          <a:p>
            <a:pPr marL="0" marR="0" indent="0">
              <a:lnSpc>
                <a:spcPct val="100000"/>
              </a:lnSpc>
              <a:spcBef>
                <a:spcPts val="600"/>
              </a:spcBef>
              <a:spcAft>
                <a:spcPts val="30"/>
              </a:spcAft>
              <a:buNone/>
            </a:pP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On the VAOS </a:t>
            </a:r>
            <a:r>
              <a:rPr lang="en-US" sz="18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VA Appointment screen</a:t>
            </a: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 the Veteran will select </a:t>
            </a:r>
            <a:r>
              <a:rPr lang="en-US" sz="18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Schedule an Appointment </a:t>
            </a: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to submit request for VA or CC appointments. </a:t>
            </a:r>
            <a:endParaRPr lang="en-US" sz="18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4" name="Slide Number Placeholder 3">
            <a:extLst>
              <a:ext uri="{FF2B5EF4-FFF2-40B4-BE49-F238E27FC236}">
                <a16:creationId xmlns:a16="http://schemas.microsoft.com/office/drawing/2014/main" id="{DEDF3768-CDD1-48E5-891E-4C81470F5CE7}"/>
              </a:ext>
            </a:extLst>
          </p:cNvPr>
          <p:cNvSpPr>
            <a:spLocks noGrp="1"/>
          </p:cNvSpPr>
          <p:nvPr>
            <p:ph type="sldNum" sz="quarter" idx="10"/>
          </p:nvPr>
        </p:nvSpPr>
        <p:spPr/>
        <p:txBody>
          <a:bodyPr/>
          <a:lstStyle/>
          <a:p>
            <a:fld id="{9B8B01BA-673E-4211-9E64-C22898E6AF66}" type="slidenum">
              <a:rPr lang="en-US" smtClean="0"/>
              <a:pPr/>
              <a:t>15</a:t>
            </a:fld>
            <a:endParaRPr lang="en-US"/>
          </a:p>
        </p:txBody>
      </p:sp>
      <p:pic>
        <p:nvPicPr>
          <p:cNvPr id="7" name="Picture 6">
            <a:extLst>
              <a:ext uri="{FF2B5EF4-FFF2-40B4-BE49-F238E27FC236}">
                <a16:creationId xmlns:a16="http://schemas.microsoft.com/office/drawing/2014/main" id="{4F38EB5D-5990-4A73-8010-8B8033F6A18A}"/>
              </a:ext>
            </a:extLst>
          </p:cNvPr>
          <p:cNvPicPr>
            <a:picLocks noChangeAspect="1"/>
          </p:cNvPicPr>
          <p:nvPr/>
        </p:nvPicPr>
        <p:blipFill>
          <a:blip r:embed="rId3"/>
          <a:stretch>
            <a:fillRect/>
          </a:stretch>
        </p:blipFill>
        <p:spPr>
          <a:xfrm>
            <a:off x="437682" y="1213747"/>
            <a:ext cx="4439118" cy="4684617"/>
          </a:xfrm>
          <a:prstGeom prst="rect">
            <a:avLst/>
          </a:prstGeom>
        </p:spPr>
      </p:pic>
    </p:spTree>
    <p:extLst>
      <p:ext uri="{BB962C8B-B14F-4D97-AF65-F5344CB8AC3E}">
        <p14:creationId xmlns:p14="http://schemas.microsoft.com/office/powerpoint/2010/main" val="3295286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A7B0-B5BF-4504-B54C-D488C5BEBE92}"/>
              </a:ext>
            </a:extLst>
          </p:cNvPr>
          <p:cNvSpPr>
            <a:spLocks noGrp="1"/>
          </p:cNvSpPr>
          <p:nvPr>
            <p:ph type="title"/>
          </p:nvPr>
        </p:nvSpPr>
        <p:spPr/>
        <p:txBody>
          <a:bodyPr/>
          <a:lstStyle/>
          <a:p>
            <a:r>
              <a:rPr lang="en-US"/>
              <a:t>Selecting Type of Care</a:t>
            </a:r>
          </a:p>
        </p:txBody>
      </p:sp>
      <p:sp>
        <p:nvSpPr>
          <p:cNvPr id="4" name="Slide Number Placeholder 3">
            <a:extLst>
              <a:ext uri="{FF2B5EF4-FFF2-40B4-BE49-F238E27FC236}">
                <a16:creationId xmlns:a16="http://schemas.microsoft.com/office/drawing/2014/main" id="{92123428-69E9-4A1D-850C-BC50FEF68CD7}"/>
              </a:ext>
            </a:extLst>
          </p:cNvPr>
          <p:cNvSpPr>
            <a:spLocks noGrp="1"/>
          </p:cNvSpPr>
          <p:nvPr>
            <p:ph type="sldNum" sz="quarter" idx="10"/>
          </p:nvPr>
        </p:nvSpPr>
        <p:spPr/>
        <p:txBody>
          <a:bodyPr/>
          <a:lstStyle/>
          <a:p>
            <a:fld id="{9B8B01BA-673E-4211-9E64-C22898E6AF66}" type="slidenum">
              <a:rPr lang="en-US" smtClean="0"/>
              <a:pPr/>
              <a:t>16</a:t>
            </a:fld>
            <a:endParaRPr lang="en-US"/>
          </a:p>
        </p:txBody>
      </p:sp>
      <p:pic>
        <p:nvPicPr>
          <p:cNvPr id="1026" name="Picture 1">
            <a:extLst>
              <a:ext uri="{FF2B5EF4-FFF2-40B4-BE49-F238E27FC236}">
                <a16:creationId xmlns:a16="http://schemas.microsoft.com/office/drawing/2014/main" id="{D1A502E5-6B01-40BF-AEFD-65FDC9CD2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383" t="4259" r="28673" b="23889"/>
          <a:stretch>
            <a:fillRect/>
          </a:stretch>
        </p:blipFill>
        <p:spPr bwMode="auto">
          <a:xfrm>
            <a:off x="3666309" y="730364"/>
            <a:ext cx="5799827" cy="541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05F084DD-9D82-4790-B654-ECF6BF23833A}"/>
              </a:ext>
            </a:extLst>
          </p:cNvPr>
          <p:cNvSpPr>
            <a:spLocks noGrp="1"/>
          </p:cNvSpPr>
          <p:nvPr>
            <p:ph idx="1"/>
          </p:nvPr>
        </p:nvSpPr>
        <p:spPr>
          <a:xfrm>
            <a:off x="95693" y="1945758"/>
            <a:ext cx="3763926" cy="2966484"/>
          </a:xfrm>
        </p:spPr>
        <p:txBody>
          <a:bodyPr>
            <a:normAutofit/>
          </a:bodyPr>
          <a:lstStyle/>
          <a:p>
            <a:pPr marL="0" marR="0" indent="0">
              <a:lnSpc>
                <a:spcPct val="100000"/>
              </a:lnSpc>
              <a:spcBef>
                <a:spcPts val="600"/>
              </a:spcBef>
              <a:spcAft>
                <a:spcPts val="30"/>
              </a:spcAft>
              <a:buNone/>
            </a:pPr>
            <a:r>
              <a:rPr lang="en-US" sz="2100">
                <a:solidFill>
                  <a:srgbClr val="000000"/>
                </a:solidFill>
                <a:latin typeface="Calibri" panose="020F0502020204030204" pitchFamily="34" charset="0"/>
                <a:ea typeface="MS Mincho" panose="02020609040205080304" pitchFamily="49" charset="-128"/>
              </a:rPr>
              <a:t>The veteran selects a </a:t>
            </a:r>
            <a:r>
              <a:rPr lang="en-US" sz="2100" b="1">
                <a:solidFill>
                  <a:srgbClr val="000000"/>
                </a:solidFill>
                <a:latin typeface="Calibri" panose="020F0502020204030204" pitchFamily="34" charset="0"/>
                <a:ea typeface="MS Mincho" panose="02020609040205080304" pitchFamily="49" charset="-128"/>
              </a:rPr>
              <a:t>Type of Care </a:t>
            </a:r>
            <a:r>
              <a:rPr lang="en-US" sz="2100">
                <a:solidFill>
                  <a:srgbClr val="000000"/>
                </a:solidFill>
                <a:latin typeface="Calibri" panose="020F0502020204030204" pitchFamily="34" charset="0"/>
                <a:ea typeface="MS Mincho" panose="02020609040205080304" pitchFamily="49" charset="-128"/>
              </a:rPr>
              <a:t>*.</a:t>
            </a:r>
          </a:p>
          <a:p>
            <a:pPr marL="0" indent="0">
              <a:lnSpc>
                <a:spcPct val="100000"/>
              </a:lnSpc>
              <a:spcBef>
                <a:spcPts val="600"/>
              </a:spcBef>
              <a:spcAft>
                <a:spcPts val="30"/>
              </a:spcAft>
              <a:buNone/>
            </a:pPr>
            <a:r>
              <a:rPr lang="en-US" sz="1800" u="sng">
                <a:solidFill>
                  <a:srgbClr val="000000"/>
                </a:solidFill>
                <a:latin typeface="Calibri" panose="020F0502020204030204" pitchFamily="34" charset="0"/>
                <a:ea typeface="MS Mincho" panose="02020609040205080304" pitchFamily="49" charset="-128"/>
              </a:rPr>
              <a:t>Note</a:t>
            </a:r>
            <a:r>
              <a:rPr lang="en-US" sz="1800">
                <a:solidFill>
                  <a:srgbClr val="000000"/>
                </a:solidFill>
                <a:latin typeface="Calibri" panose="020F0502020204030204" pitchFamily="34" charset="0"/>
                <a:ea typeface="MS Mincho" panose="02020609040205080304" pitchFamily="49" charset="-128"/>
              </a:rPr>
              <a:t>: This list shown includes types of care offered by </a:t>
            </a:r>
            <a:r>
              <a:rPr lang="en-US" sz="1800" u="sng">
                <a:solidFill>
                  <a:srgbClr val="000000"/>
                </a:solidFill>
                <a:latin typeface="Calibri" panose="020F0502020204030204" pitchFamily="34" charset="0"/>
                <a:ea typeface="MS Mincho" panose="02020609040205080304" pitchFamily="49" charset="-128"/>
              </a:rPr>
              <a:t>both</a:t>
            </a:r>
            <a:r>
              <a:rPr lang="en-US" sz="1800">
                <a:solidFill>
                  <a:srgbClr val="000000"/>
                </a:solidFill>
                <a:latin typeface="Calibri" panose="020F0502020204030204" pitchFamily="34" charset="0"/>
                <a:ea typeface="MS Mincho" panose="02020609040205080304" pitchFamily="49" charset="-128"/>
              </a:rPr>
              <a:t> VA and the community.</a:t>
            </a:r>
            <a:endParaRPr lang="en-US" sz="18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marL="0" marR="0" indent="0">
              <a:lnSpc>
                <a:spcPct val="100000"/>
              </a:lnSpc>
              <a:spcBef>
                <a:spcPts val="600"/>
              </a:spcBef>
              <a:spcAft>
                <a:spcPts val="30"/>
              </a:spcAft>
              <a:buNone/>
            </a:pPr>
            <a:r>
              <a:rPr lang="en-US" sz="1800" u="sng">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*Note</a:t>
            </a:r>
            <a:r>
              <a:rPr lang="en-US" sz="18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Only audiology, eye care, nutrition, podiatry and primary care are eligible for community care. </a:t>
            </a:r>
          </a:p>
        </p:txBody>
      </p:sp>
    </p:spTree>
    <p:extLst>
      <p:ext uri="{BB962C8B-B14F-4D97-AF65-F5344CB8AC3E}">
        <p14:creationId xmlns:p14="http://schemas.microsoft.com/office/powerpoint/2010/main" val="2597514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97ED-0C5F-42E8-890E-EF831D5B7F91}"/>
              </a:ext>
            </a:extLst>
          </p:cNvPr>
          <p:cNvSpPr>
            <a:spLocks noGrp="1"/>
          </p:cNvSpPr>
          <p:nvPr>
            <p:ph type="title"/>
          </p:nvPr>
        </p:nvSpPr>
        <p:spPr/>
        <p:txBody>
          <a:bodyPr/>
          <a:lstStyle/>
          <a:p>
            <a:r>
              <a:rPr lang="en-US"/>
              <a:t>Type Care Selection – sorting window </a:t>
            </a:r>
          </a:p>
        </p:txBody>
      </p:sp>
      <p:sp>
        <p:nvSpPr>
          <p:cNvPr id="4" name="Slide Number Placeholder 3">
            <a:extLst>
              <a:ext uri="{FF2B5EF4-FFF2-40B4-BE49-F238E27FC236}">
                <a16:creationId xmlns:a16="http://schemas.microsoft.com/office/drawing/2014/main" id="{4B5EB240-645B-4FCA-B3E6-9541BC7871C5}"/>
              </a:ext>
            </a:extLst>
          </p:cNvPr>
          <p:cNvSpPr>
            <a:spLocks noGrp="1"/>
          </p:cNvSpPr>
          <p:nvPr>
            <p:ph type="sldNum" sz="quarter" idx="10"/>
          </p:nvPr>
        </p:nvSpPr>
        <p:spPr/>
        <p:txBody>
          <a:bodyPr/>
          <a:lstStyle/>
          <a:p>
            <a:fld id="{9B8B01BA-673E-4211-9E64-C22898E6AF66}" type="slidenum">
              <a:rPr lang="en-US" smtClean="0"/>
              <a:pPr/>
              <a:t>17</a:t>
            </a:fld>
            <a:endParaRPr lang="en-US"/>
          </a:p>
        </p:txBody>
      </p:sp>
      <p:pic>
        <p:nvPicPr>
          <p:cNvPr id="3074" name="Picture 2">
            <a:extLst>
              <a:ext uri="{FF2B5EF4-FFF2-40B4-BE49-F238E27FC236}">
                <a16:creationId xmlns:a16="http://schemas.microsoft.com/office/drawing/2014/main" id="{71B63650-9984-43E0-BCCB-3286FD8213A2}"/>
              </a:ext>
            </a:extLst>
          </p:cNvPr>
          <p:cNvPicPr>
            <a:picLocks noRot="1" noChangeAspect="1" noEditPoints="1" noChangeArrowheads="1" noCrop="1"/>
          </p:cNvPicPr>
          <p:nvPr/>
        </p:nvPicPr>
        <p:blipFill>
          <a:blip r:embed="rId3">
            <a:extLst>
              <a:ext uri="{28A0092B-C50C-407E-A947-70E740481C1C}">
                <a14:useLocalDpi xmlns:a14="http://schemas.microsoft.com/office/drawing/2010/main" val="0"/>
              </a:ext>
            </a:extLst>
          </a:blip>
          <a:srcRect l="6134" t="34970" r="24190" b="589"/>
          <a:stretch>
            <a:fillRect/>
          </a:stretch>
        </p:blipFill>
        <p:spPr bwMode="auto">
          <a:xfrm>
            <a:off x="1319285" y="1033272"/>
            <a:ext cx="6590275" cy="359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F78BD91-CF20-4693-9C4A-18A7D81BB544}"/>
              </a:ext>
            </a:extLst>
          </p:cNvPr>
          <p:cNvSpPr txBox="1"/>
          <p:nvPr/>
        </p:nvSpPr>
        <p:spPr>
          <a:xfrm>
            <a:off x="671072" y="4931514"/>
            <a:ext cx="7886700" cy="769441"/>
          </a:xfrm>
          <a:prstGeom prst="rect">
            <a:avLst/>
          </a:prstGeom>
          <a:noFill/>
        </p:spPr>
        <p:txBody>
          <a:bodyPr wrap="square" rtlCol="0">
            <a:spAutoFit/>
          </a:bodyPr>
          <a:lstStyle/>
          <a:p>
            <a:r>
              <a:rPr lang="en-US" sz="2200"/>
              <a:t>When selecting </a:t>
            </a:r>
            <a:r>
              <a:rPr lang="en-US" sz="2200" b="1"/>
              <a:t>Eye Care</a:t>
            </a:r>
            <a:r>
              <a:rPr lang="en-US" sz="2200"/>
              <a:t>, VAOS will prompt the Veteran to select between Optometry and Ophthalmology.</a:t>
            </a:r>
          </a:p>
        </p:txBody>
      </p:sp>
    </p:spTree>
    <p:extLst>
      <p:ext uri="{BB962C8B-B14F-4D97-AF65-F5344CB8AC3E}">
        <p14:creationId xmlns:p14="http://schemas.microsoft.com/office/powerpoint/2010/main" val="314960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84B1-3083-4C1F-82D2-EF41BD72F24A}"/>
              </a:ext>
            </a:extLst>
          </p:cNvPr>
          <p:cNvSpPr>
            <a:spLocks noGrp="1"/>
          </p:cNvSpPr>
          <p:nvPr>
            <p:ph type="title"/>
          </p:nvPr>
        </p:nvSpPr>
        <p:spPr/>
        <p:txBody>
          <a:bodyPr/>
          <a:lstStyle/>
          <a:p>
            <a:r>
              <a:rPr lang="en-US"/>
              <a:t>Community Care Appointment Requests</a:t>
            </a:r>
          </a:p>
        </p:txBody>
      </p:sp>
      <p:sp>
        <p:nvSpPr>
          <p:cNvPr id="4" name="Slide Number Placeholder 3">
            <a:extLst>
              <a:ext uri="{FF2B5EF4-FFF2-40B4-BE49-F238E27FC236}">
                <a16:creationId xmlns:a16="http://schemas.microsoft.com/office/drawing/2014/main" id="{36543D93-7839-4894-AA3B-792AA4992223}"/>
              </a:ext>
            </a:extLst>
          </p:cNvPr>
          <p:cNvSpPr>
            <a:spLocks noGrp="1"/>
          </p:cNvSpPr>
          <p:nvPr>
            <p:ph type="sldNum" sz="quarter" idx="10"/>
          </p:nvPr>
        </p:nvSpPr>
        <p:spPr/>
        <p:txBody>
          <a:bodyPr/>
          <a:lstStyle/>
          <a:p>
            <a:fld id="{9B8B01BA-673E-4211-9E64-C22898E6AF66}" type="slidenum">
              <a:rPr lang="en-US" smtClean="0"/>
              <a:pPr/>
              <a:t>18</a:t>
            </a:fld>
            <a:endParaRPr lang="en-US"/>
          </a:p>
        </p:txBody>
      </p:sp>
      <p:sp>
        <p:nvSpPr>
          <p:cNvPr id="6" name="Content Placeholder 5">
            <a:extLst>
              <a:ext uri="{FF2B5EF4-FFF2-40B4-BE49-F238E27FC236}">
                <a16:creationId xmlns:a16="http://schemas.microsoft.com/office/drawing/2014/main" id="{CDF4E0F5-D05A-464B-8A22-273AE468E4D2}"/>
              </a:ext>
            </a:extLst>
          </p:cNvPr>
          <p:cNvSpPr>
            <a:spLocks noGrp="1"/>
          </p:cNvSpPr>
          <p:nvPr>
            <p:ph idx="1"/>
          </p:nvPr>
        </p:nvSpPr>
        <p:spPr>
          <a:xfrm>
            <a:off x="296685" y="5093138"/>
            <a:ext cx="8618715" cy="851935"/>
          </a:xfrm>
        </p:spPr>
        <p:txBody>
          <a:bodyPr>
            <a:normAutofit fontScale="77500" lnSpcReduction="20000"/>
          </a:bodyPr>
          <a:lstStyle/>
          <a:p>
            <a:pPr marL="0" indent="0" algn="ctr">
              <a:buNone/>
            </a:pPr>
            <a:r>
              <a:rPr lang="en-US"/>
              <a:t>CC – eligible Veterans will be prompted to select between VA Medical Center facility or Community Care facility for appointment location.</a:t>
            </a:r>
          </a:p>
        </p:txBody>
      </p:sp>
      <p:pic>
        <p:nvPicPr>
          <p:cNvPr id="3075" name="Picture 3">
            <a:extLst>
              <a:ext uri="{FF2B5EF4-FFF2-40B4-BE49-F238E27FC236}">
                <a16:creationId xmlns:a16="http://schemas.microsoft.com/office/drawing/2014/main" id="{89202849-57A5-4D55-A57C-7DE2B4834695}"/>
              </a:ext>
            </a:extLst>
          </p:cNvPr>
          <p:cNvPicPr>
            <a:picLocks noRot="1" noChangeAspect="1" noEditPoints="1" noChangeArrowheads="1" noCrop="1"/>
          </p:cNvPicPr>
          <p:nvPr/>
        </p:nvPicPr>
        <p:blipFill>
          <a:blip r:embed="rId3">
            <a:extLst>
              <a:ext uri="{28A0092B-C50C-407E-A947-70E740481C1C}">
                <a14:useLocalDpi xmlns:a14="http://schemas.microsoft.com/office/drawing/2010/main" val="0"/>
              </a:ext>
            </a:extLst>
          </a:blip>
          <a:srcRect l="2083" t="15913" r="22107" b="25540"/>
          <a:stretch>
            <a:fillRect/>
          </a:stretch>
        </p:blipFill>
        <p:spPr bwMode="auto">
          <a:xfrm>
            <a:off x="718251" y="1159256"/>
            <a:ext cx="7707498" cy="350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062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90DB-165D-4F61-9CA3-EC51E3AD70BD}"/>
              </a:ext>
            </a:extLst>
          </p:cNvPr>
          <p:cNvSpPr>
            <a:spLocks noGrp="1"/>
          </p:cNvSpPr>
          <p:nvPr>
            <p:ph type="title"/>
          </p:nvPr>
        </p:nvSpPr>
        <p:spPr/>
        <p:txBody>
          <a:bodyPr/>
          <a:lstStyle/>
          <a:p>
            <a:r>
              <a:rPr lang="en-US"/>
              <a:t>Appointment Date and Time Preferences </a:t>
            </a:r>
          </a:p>
        </p:txBody>
      </p:sp>
      <p:sp>
        <p:nvSpPr>
          <p:cNvPr id="4" name="Slide Number Placeholder 3">
            <a:extLst>
              <a:ext uri="{FF2B5EF4-FFF2-40B4-BE49-F238E27FC236}">
                <a16:creationId xmlns:a16="http://schemas.microsoft.com/office/drawing/2014/main" id="{FA5E368B-88F8-415D-9591-CACE408B67A4}"/>
              </a:ext>
            </a:extLst>
          </p:cNvPr>
          <p:cNvSpPr>
            <a:spLocks noGrp="1"/>
          </p:cNvSpPr>
          <p:nvPr>
            <p:ph type="sldNum" sz="quarter" idx="10"/>
          </p:nvPr>
        </p:nvSpPr>
        <p:spPr/>
        <p:txBody>
          <a:bodyPr/>
          <a:lstStyle/>
          <a:p>
            <a:fld id="{9B8B01BA-673E-4211-9E64-C22898E6AF66}" type="slidenum">
              <a:rPr lang="en-US" smtClean="0"/>
              <a:pPr/>
              <a:t>19</a:t>
            </a:fld>
            <a:endParaRPr lang="en-US"/>
          </a:p>
        </p:txBody>
      </p:sp>
      <p:pic>
        <p:nvPicPr>
          <p:cNvPr id="5" name="Content Placeholder 4">
            <a:extLst>
              <a:ext uri="{FF2B5EF4-FFF2-40B4-BE49-F238E27FC236}">
                <a16:creationId xmlns:a16="http://schemas.microsoft.com/office/drawing/2014/main" id="{6BA10BCB-EC8D-4075-9642-60B3F65FD7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688627"/>
            <a:ext cx="4782195" cy="5439009"/>
          </a:xfrm>
          <a:prstGeom prst="rect">
            <a:avLst/>
          </a:prstGeom>
        </p:spPr>
      </p:pic>
      <p:sp>
        <p:nvSpPr>
          <p:cNvPr id="3" name="TextBox 2">
            <a:extLst>
              <a:ext uri="{FF2B5EF4-FFF2-40B4-BE49-F238E27FC236}">
                <a16:creationId xmlns:a16="http://schemas.microsoft.com/office/drawing/2014/main" id="{7A3ECBE2-E5C4-492B-B7F9-EB6DA9BB2650}"/>
              </a:ext>
            </a:extLst>
          </p:cNvPr>
          <p:cNvSpPr txBox="1"/>
          <p:nvPr/>
        </p:nvSpPr>
        <p:spPr>
          <a:xfrm>
            <a:off x="6055178" y="2828835"/>
            <a:ext cx="3008267" cy="1200329"/>
          </a:xfrm>
          <a:prstGeom prst="rect">
            <a:avLst/>
          </a:prstGeom>
          <a:noFill/>
        </p:spPr>
        <p:txBody>
          <a:bodyPr wrap="square" rtlCol="0">
            <a:spAutoFit/>
          </a:bodyPr>
          <a:lstStyle/>
          <a:p>
            <a:r>
              <a:rPr lang="en-US" sz="2400"/>
              <a:t>Veteran may select up to three (3) dates and times </a:t>
            </a:r>
          </a:p>
        </p:txBody>
      </p:sp>
    </p:spTree>
    <p:extLst>
      <p:ext uri="{BB962C8B-B14F-4D97-AF65-F5344CB8AC3E}">
        <p14:creationId xmlns:p14="http://schemas.microsoft.com/office/powerpoint/2010/main" val="3185969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2548D-1FE2-443F-9222-D7C94EE55A14}"/>
              </a:ext>
            </a:extLst>
          </p:cNvPr>
          <p:cNvSpPr>
            <a:spLocks noGrp="1"/>
          </p:cNvSpPr>
          <p:nvPr>
            <p:ph type="title"/>
          </p:nvPr>
        </p:nvSpPr>
        <p:spPr>
          <a:xfrm>
            <a:off x="533400" y="-21771"/>
            <a:ext cx="7886700" cy="677091"/>
          </a:xfrm>
        </p:spPr>
        <p:txBody>
          <a:bodyPr/>
          <a:lstStyle/>
          <a:p>
            <a:r>
              <a:rPr lang="en-US"/>
              <a:t>Agenda</a:t>
            </a:r>
          </a:p>
        </p:txBody>
      </p:sp>
      <p:sp>
        <p:nvSpPr>
          <p:cNvPr id="3" name="Content Placeholder 2">
            <a:extLst>
              <a:ext uri="{FF2B5EF4-FFF2-40B4-BE49-F238E27FC236}">
                <a16:creationId xmlns:a16="http://schemas.microsoft.com/office/drawing/2014/main" id="{95513FEC-2F7E-4B09-BD20-3FA24ADD8F81}"/>
              </a:ext>
            </a:extLst>
          </p:cNvPr>
          <p:cNvSpPr>
            <a:spLocks noGrp="1"/>
          </p:cNvSpPr>
          <p:nvPr>
            <p:ph idx="1"/>
          </p:nvPr>
        </p:nvSpPr>
        <p:spPr/>
        <p:txBody>
          <a:bodyPr vert="horz" lIns="91440" tIns="45720" rIns="91440" bIns="45720" rtlCol="0" anchor="t">
            <a:normAutofit/>
          </a:bodyPr>
          <a:lstStyle/>
          <a:p>
            <a:pPr marL="469265" indent="-457200">
              <a:lnSpc>
                <a:spcPct val="100000"/>
              </a:lnSpc>
              <a:spcBef>
                <a:spcPts val="580"/>
              </a:spcBef>
              <a:buFont typeface="+mj-lt"/>
              <a:buAutoNum type="alphaUcPeriod"/>
              <a:tabLst>
                <a:tab pos="355600" algn="l"/>
                <a:tab pos="356235" algn="l"/>
              </a:tabLst>
            </a:pPr>
            <a:r>
              <a:rPr lang="en-US" sz="2400" spc="-35">
                <a:latin typeface="Segoe UI"/>
                <a:cs typeface="Segoe UI"/>
              </a:rPr>
              <a:t>VAOS</a:t>
            </a:r>
            <a:r>
              <a:rPr lang="en-US" sz="2400" spc="5">
                <a:latin typeface="Segoe UI"/>
                <a:cs typeface="Segoe UI"/>
              </a:rPr>
              <a:t> Overview</a:t>
            </a:r>
            <a:endParaRPr lang="en-US" sz="2400">
              <a:latin typeface="Segoe UI"/>
              <a:cs typeface="Segoe UI"/>
            </a:endParaRPr>
          </a:p>
          <a:p>
            <a:pPr marL="469265" indent="-457200">
              <a:lnSpc>
                <a:spcPct val="100000"/>
              </a:lnSpc>
              <a:spcBef>
                <a:spcPts val="480"/>
              </a:spcBef>
              <a:buFont typeface="+mj-lt"/>
              <a:buAutoNum type="alphaUcPeriod"/>
              <a:tabLst>
                <a:tab pos="355600" algn="l"/>
                <a:tab pos="356235" algn="l"/>
              </a:tabLst>
            </a:pPr>
            <a:r>
              <a:rPr lang="en-US" sz="2400" spc="-5">
                <a:latin typeface="Segoe UI"/>
                <a:cs typeface="Segoe UI"/>
              </a:rPr>
              <a:t>VAOS National Deployment</a:t>
            </a:r>
          </a:p>
          <a:p>
            <a:pPr marL="469265" indent="-457200">
              <a:lnSpc>
                <a:spcPct val="100000"/>
              </a:lnSpc>
              <a:spcBef>
                <a:spcPts val="480"/>
              </a:spcBef>
              <a:buFont typeface="+mj-lt"/>
              <a:buAutoNum type="alphaUcPeriod"/>
              <a:tabLst>
                <a:tab pos="355600" algn="l"/>
                <a:tab pos="356235" algn="l"/>
              </a:tabLst>
            </a:pPr>
            <a:r>
              <a:rPr lang="en-US" sz="2400" spc="-5">
                <a:latin typeface="Segoe UI"/>
                <a:cs typeface="Segoe UI"/>
              </a:rPr>
              <a:t>Veteran Eligibility </a:t>
            </a:r>
          </a:p>
          <a:p>
            <a:pPr marL="469265" indent="-457200">
              <a:lnSpc>
                <a:spcPct val="100000"/>
              </a:lnSpc>
              <a:spcBef>
                <a:spcPts val="480"/>
              </a:spcBef>
              <a:buFont typeface="+mj-lt"/>
              <a:buAutoNum type="alphaUcPeriod"/>
              <a:tabLst>
                <a:tab pos="355600" algn="l"/>
                <a:tab pos="356235" algn="l"/>
              </a:tabLst>
            </a:pPr>
            <a:r>
              <a:rPr lang="en-US" sz="2400" spc="-5">
                <a:latin typeface="Segoe UI"/>
                <a:cs typeface="Segoe UI"/>
              </a:rPr>
              <a:t>Impact </a:t>
            </a:r>
            <a:r>
              <a:rPr lang="en-US" sz="2400">
                <a:latin typeface="Segoe UI"/>
                <a:cs typeface="Segoe UI"/>
              </a:rPr>
              <a:t>for </a:t>
            </a:r>
            <a:r>
              <a:rPr lang="en-US" sz="2400" spc="-15">
                <a:latin typeface="Segoe UI"/>
                <a:cs typeface="Segoe UI"/>
              </a:rPr>
              <a:t>Veterans </a:t>
            </a:r>
            <a:r>
              <a:rPr lang="en-US" sz="2400">
                <a:latin typeface="Segoe UI"/>
                <a:cs typeface="Segoe UI"/>
              </a:rPr>
              <a:t>and </a:t>
            </a:r>
            <a:r>
              <a:rPr lang="en-US" sz="2400" spc="-5">
                <a:latin typeface="Segoe UI"/>
                <a:cs typeface="Segoe UI"/>
              </a:rPr>
              <a:t>facility </a:t>
            </a:r>
            <a:r>
              <a:rPr lang="en-US" sz="2400">
                <a:latin typeface="Segoe UI"/>
                <a:cs typeface="Segoe UI"/>
              </a:rPr>
              <a:t>community </a:t>
            </a:r>
            <a:r>
              <a:rPr lang="en-US" sz="2400" spc="-10">
                <a:latin typeface="Segoe UI"/>
                <a:cs typeface="Segoe UI"/>
              </a:rPr>
              <a:t>care </a:t>
            </a:r>
            <a:r>
              <a:rPr lang="en-US" sz="2400" spc="-5">
                <a:latin typeface="Segoe UI"/>
                <a:cs typeface="Segoe UI"/>
              </a:rPr>
              <a:t>staff </a:t>
            </a:r>
          </a:p>
          <a:p>
            <a:pPr marL="469265" indent="-457200">
              <a:lnSpc>
                <a:spcPct val="100000"/>
              </a:lnSpc>
              <a:spcBef>
                <a:spcPts val="480"/>
              </a:spcBef>
              <a:buFont typeface="+mj-lt"/>
              <a:buAutoNum type="alphaUcPeriod"/>
              <a:tabLst>
                <a:tab pos="355600" algn="l"/>
                <a:tab pos="356235" algn="l"/>
              </a:tabLst>
            </a:pPr>
            <a:r>
              <a:rPr lang="en-US" sz="2400" spc="-5">
                <a:latin typeface="Segoe UI"/>
                <a:cs typeface="Segoe UI"/>
              </a:rPr>
              <a:t>VAOS/SM Process Flow </a:t>
            </a:r>
          </a:p>
          <a:p>
            <a:pPr marL="469265" indent="-457200">
              <a:lnSpc>
                <a:spcPct val="100000"/>
              </a:lnSpc>
              <a:spcBef>
                <a:spcPts val="480"/>
              </a:spcBef>
              <a:buFont typeface="+mj-lt"/>
              <a:buAutoNum type="alphaUcPeriod"/>
              <a:tabLst>
                <a:tab pos="355600" algn="l"/>
                <a:tab pos="356235" algn="l"/>
              </a:tabLst>
            </a:pPr>
            <a:r>
              <a:rPr lang="en-US" sz="2400" spc="-35">
                <a:latin typeface="Segoe UI"/>
                <a:cs typeface="Segoe UI"/>
              </a:rPr>
              <a:t>VAOS CC </a:t>
            </a:r>
            <a:r>
              <a:rPr lang="en-US" sz="2400">
                <a:latin typeface="Segoe UI"/>
                <a:cs typeface="Segoe UI"/>
              </a:rPr>
              <a:t>and SM </a:t>
            </a:r>
            <a:r>
              <a:rPr lang="en-US" sz="2400" spc="-5">
                <a:latin typeface="Segoe UI"/>
                <a:cs typeface="Segoe UI"/>
              </a:rPr>
              <a:t>process </a:t>
            </a:r>
            <a:r>
              <a:rPr lang="en-US" sz="2400">
                <a:latin typeface="Segoe UI"/>
                <a:cs typeface="Segoe UI"/>
              </a:rPr>
              <a:t>and</a:t>
            </a:r>
            <a:r>
              <a:rPr lang="en-US" sz="2400" spc="15">
                <a:latin typeface="Segoe UI"/>
                <a:cs typeface="Segoe UI"/>
              </a:rPr>
              <a:t> </a:t>
            </a:r>
            <a:r>
              <a:rPr lang="en-US" sz="2400">
                <a:latin typeface="Segoe UI"/>
                <a:cs typeface="Segoe UI"/>
              </a:rPr>
              <a:t>demonstration</a:t>
            </a:r>
            <a:endParaRPr lang="en-US">
              <a:latin typeface="Calibri" panose="020F0502020204030204"/>
              <a:cs typeface="Calibri" panose="020F0502020204030204"/>
            </a:endParaRPr>
          </a:p>
          <a:p>
            <a:pPr marL="469265" indent="-457200">
              <a:lnSpc>
                <a:spcPct val="100000"/>
              </a:lnSpc>
              <a:spcBef>
                <a:spcPts val="480"/>
              </a:spcBef>
              <a:buFont typeface="+mj-lt"/>
              <a:buAutoNum type="alphaUcPeriod"/>
              <a:tabLst>
                <a:tab pos="355600" algn="l"/>
                <a:tab pos="356235" algn="l"/>
              </a:tabLst>
            </a:pPr>
            <a:r>
              <a:rPr lang="en-US" sz="2400" spc="-35">
                <a:latin typeface="Segoe UI"/>
                <a:cs typeface="Segoe UI"/>
              </a:rPr>
              <a:t>VAOS CC </a:t>
            </a:r>
            <a:r>
              <a:rPr lang="en-US" sz="2400">
                <a:latin typeface="Segoe UI"/>
                <a:cs typeface="Segoe UI"/>
              </a:rPr>
              <a:t>and SM</a:t>
            </a:r>
            <a:r>
              <a:rPr lang="en-US" sz="2400" spc="30">
                <a:latin typeface="Segoe UI"/>
                <a:cs typeface="Segoe UI"/>
              </a:rPr>
              <a:t> </a:t>
            </a:r>
            <a:r>
              <a:rPr lang="en-US" sz="2400" spc="-10">
                <a:latin typeface="Segoe UI"/>
                <a:cs typeface="Segoe UI"/>
              </a:rPr>
              <a:t>Resources</a:t>
            </a:r>
            <a:endParaRPr lang="en-US" sz="2400">
              <a:latin typeface="Segoe UI"/>
              <a:cs typeface="Segoe UI"/>
            </a:endParaRPr>
          </a:p>
          <a:p>
            <a:endParaRPr lang="en-US"/>
          </a:p>
        </p:txBody>
      </p:sp>
      <p:sp>
        <p:nvSpPr>
          <p:cNvPr id="4" name="Slide Number Placeholder 3">
            <a:extLst>
              <a:ext uri="{FF2B5EF4-FFF2-40B4-BE49-F238E27FC236}">
                <a16:creationId xmlns:a16="http://schemas.microsoft.com/office/drawing/2014/main" id="{60082E52-0A6C-43DC-8294-D37461376BC2}"/>
              </a:ext>
            </a:extLst>
          </p:cNvPr>
          <p:cNvSpPr>
            <a:spLocks noGrp="1"/>
          </p:cNvSpPr>
          <p:nvPr>
            <p:ph type="sldNum" sz="quarter" idx="10"/>
          </p:nvPr>
        </p:nvSpPr>
        <p:spPr/>
        <p:txBody>
          <a:bodyPr/>
          <a:lstStyle/>
          <a:p>
            <a:fld id="{9B8B01BA-673E-4211-9E64-C22898E6AF66}" type="slidenum">
              <a:rPr lang="en-US" smtClean="0"/>
              <a:pPr/>
              <a:t>2</a:t>
            </a:fld>
            <a:endParaRPr lang="en-US"/>
          </a:p>
        </p:txBody>
      </p:sp>
    </p:spTree>
    <p:extLst>
      <p:ext uri="{BB962C8B-B14F-4D97-AF65-F5344CB8AC3E}">
        <p14:creationId xmlns:p14="http://schemas.microsoft.com/office/powerpoint/2010/main" val="194571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D35F-49CF-4C5C-ABF1-E632BAA612CE}"/>
              </a:ext>
            </a:extLst>
          </p:cNvPr>
          <p:cNvSpPr>
            <a:spLocks noGrp="1"/>
          </p:cNvSpPr>
          <p:nvPr>
            <p:ph type="title"/>
          </p:nvPr>
        </p:nvSpPr>
        <p:spPr/>
        <p:txBody>
          <a:bodyPr/>
          <a:lstStyle/>
          <a:p>
            <a:r>
              <a:rPr lang="en-US"/>
              <a:t>Community Care Preferences </a:t>
            </a:r>
          </a:p>
        </p:txBody>
      </p:sp>
      <p:sp>
        <p:nvSpPr>
          <p:cNvPr id="4" name="Slide Number Placeholder 3">
            <a:extLst>
              <a:ext uri="{FF2B5EF4-FFF2-40B4-BE49-F238E27FC236}">
                <a16:creationId xmlns:a16="http://schemas.microsoft.com/office/drawing/2014/main" id="{5C6174FC-93C8-4AE4-99A1-5F8118ACB30A}"/>
              </a:ext>
            </a:extLst>
          </p:cNvPr>
          <p:cNvSpPr>
            <a:spLocks noGrp="1"/>
          </p:cNvSpPr>
          <p:nvPr>
            <p:ph type="sldNum" sz="quarter" idx="10"/>
          </p:nvPr>
        </p:nvSpPr>
        <p:spPr/>
        <p:txBody>
          <a:bodyPr/>
          <a:lstStyle/>
          <a:p>
            <a:fld id="{9B8B01BA-673E-4211-9E64-C22898E6AF66}" type="slidenum">
              <a:rPr lang="en-US" smtClean="0"/>
              <a:pPr/>
              <a:t>20</a:t>
            </a:fld>
            <a:endParaRPr lang="en-US"/>
          </a:p>
        </p:txBody>
      </p:sp>
      <p:pic>
        <p:nvPicPr>
          <p:cNvPr id="8" name="Picture 7" descr="A screenshot of a social media post&#10;&#10;Description automatically generated">
            <a:extLst>
              <a:ext uri="{FF2B5EF4-FFF2-40B4-BE49-F238E27FC236}">
                <a16:creationId xmlns:a16="http://schemas.microsoft.com/office/drawing/2014/main" id="{398B60B2-DF94-4B2B-8265-28288D590DE4}"/>
              </a:ext>
            </a:extLst>
          </p:cNvPr>
          <p:cNvPicPr/>
          <p:nvPr/>
        </p:nvPicPr>
        <p:blipFill>
          <a:blip r:embed="rId3">
            <a:extLst>
              <a:ext uri="{28A0092B-C50C-407E-A947-70E740481C1C}">
                <a14:useLocalDpi xmlns:a14="http://schemas.microsoft.com/office/drawing/2010/main" val="0"/>
              </a:ext>
            </a:extLst>
          </a:blip>
          <a:stretch>
            <a:fillRect/>
          </a:stretch>
        </p:blipFill>
        <p:spPr>
          <a:xfrm>
            <a:off x="384210" y="1288129"/>
            <a:ext cx="6600499" cy="4281742"/>
          </a:xfrm>
          <a:prstGeom prst="rect">
            <a:avLst/>
          </a:prstGeom>
        </p:spPr>
      </p:pic>
      <p:sp>
        <p:nvSpPr>
          <p:cNvPr id="6" name="TextBox 5">
            <a:extLst>
              <a:ext uri="{FF2B5EF4-FFF2-40B4-BE49-F238E27FC236}">
                <a16:creationId xmlns:a16="http://schemas.microsoft.com/office/drawing/2014/main" id="{41B49DF5-D07A-4276-91DB-035CADCDF8DA}"/>
              </a:ext>
            </a:extLst>
          </p:cNvPr>
          <p:cNvSpPr txBox="1"/>
          <p:nvPr/>
        </p:nvSpPr>
        <p:spPr>
          <a:xfrm>
            <a:off x="5239728" y="2090172"/>
            <a:ext cx="3825894" cy="2677656"/>
          </a:xfrm>
          <a:prstGeom prst="rect">
            <a:avLst/>
          </a:prstGeom>
          <a:noFill/>
        </p:spPr>
        <p:txBody>
          <a:bodyPr wrap="square" rtlCol="0">
            <a:spAutoFit/>
          </a:bodyPr>
          <a:lstStyle/>
          <a:p>
            <a:r>
              <a:rPr lang="en-US" sz="2400" dirty="0"/>
              <a:t>Language preferences available </a:t>
            </a:r>
          </a:p>
          <a:p>
            <a:pPr marL="285750" indent="-285750">
              <a:buFont typeface="Arial" panose="020B0604020202020204" pitchFamily="34" charset="0"/>
              <a:buChar char="•"/>
            </a:pPr>
            <a:endParaRPr lang="en-US" sz="2400" dirty="0"/>
          </a:p>
          <a:p>
            <a:r>
              <a:rPr lang="en-US" sz="2400" dirty="0"/>
              <a:t>Veterans can currently only enter one (1) preferred provider</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9477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A5CAD-36D3-44E4-8B27-34A3ADDEBC69}"/>
              </a:ext>
            </a:extLst>
          </p:cNvPr>
          <p:cNvSpPr>
            <a:spLocks noGrp="1"/>
          </p:cNvSpPr>
          <p:nvPr>
            <p:ph type="title"/>
          </p:nvPr>
        </p:nvSpPr>
        <p:spPr/>
        <p:txBody>
          <a:bodyPr/>
          <a:lstStyle/>
          <a:p>
            <a:r>
              <a:rPr lang="en-US"/>
              <a:t>Preferred Provider Information</a:t>
            </a:r>
          </a:p>
        </p:txBody>
      </p:sp>
      <p:sp>
        <p:nvSpPr>
          <p:cNvPr id="3" name="Content Placeholder 2">
            <a:extLst>
              <a:ext uri="{FF2B5EF4-FFF2-40B4-BE49-F238E27FC236}">
                <a16:creationId xmlns:a16="http://schemas.microsoft.com/office/drawing/2014/main" id="{470705B2-E106-49D6-82B4-ED7754AC5BA0}"/>
              </a:ext>
            </a:extLst>
          </p:cNvPr>
          <p:cNvSpPr>
            <a:spLocks noGrp="1"/>
          </p:cNvSpPr>
          <p:nvPr>
            <p:ph idx="1"/>
          </p:nvPr>
        </p:nvSpPr>
        <p:spPr>
          <a:xfrm>
            <a:off x="4833258" y="2662101"/>
            <a:ext cx="3934097" cy="1533797"/>
          </a:xfrm>
        </p:spPr>
        <p:txBody>
          <a:bodyPr>
            <a:normAutofit/>
          </a:bodyPr>
          <a:lstStyle/>
          <a:p>
            <a:pPr marL="0" indent="0">
              <a:buNone/>
            </a:pPr>
            <a:r>
              <a:rPr lang="en-US" sz="2400"/>
              <a:t>Veterans are required to provide all provider contact information when selecting preferred provider</a:t>
            </a:r>
          </a:p>
        </p:txBody>
      </p:sp>
      <p:sp>
        <p:nvSpPr>
          <p:cNvPr id="4" name="Slide Number Placeholder 3">
            <a:extLst>
              <a:ext uri="{FF2B5EF4-FFF2-40B4-BE49-F238E27FC236}">
                <a16:creationId xmlns:a16="http://schemas.microsoft.com/office/drawing/2014/main" id="{7D894F16-1C4C-49B6-A967-DA16C095058D}"/>
              </a:ext>
            </a:extLst>
          </p:cNvPr>
          <p:cNvSpPr>
            <a:spLocks noGrp="1"/>
          </p:cNvSpPr>
          <p:nvPr>
            <p:ph type="sldNum" sz="quarter" idx="10"/>
          </p:nvPr>
        </p:nvSpPr>
        <p:spPr/>
        <p:txBody>
          <a:bodyPr/>
          <a:lstStyle/>
          <a:p>
            <a:fld id="{9B8B01BA-673E-4211-9E64-C22898E6AF66}" type="slidenum">
              <a:rPr lang="en-US" smtClean="0"/>
              <a:pPr/>
              <a:t>21</a:t>
            </a:fld>
            <a:endParaRPr lang="en-US"/>
          </a:p>
        </p:txBody>
      </p:sp>
      <p:pic>
        <p:nvPicPr>
          <p:cNvPr id="1026" name="Picture 2">
            <a:extLst>
              <a:ext uri="{FF2B5EF4-FFF2-40B4-BE49-F238E27FC236}">
                <a16:creationId xmlns:a16="http://schemas.microsoft.com/office/drawing/2014/main" id="{C2617456-F8ED-428E-B24F-998C30878394}"/>
              </a:ext>
            </a:extLst>
          </p:cNvPr>
          <p:cNvPicPr>
            <a:picLocks noChangeAspect="1" noChangeArrowheads="1"/>
          </p:cNvPicPr>
          <p:nvPr/>
        </p:nvPicPr>
        <p:blipFill rotWithShape="1">
          <a:blip r:embed="rId3" r:link="rId4" cstate="print">
            <a:extLst>
              <a:ext uri="{28A0092B-C50C-407E-A947-70E740481C1C}">
                <a14:useLocalDpi xmlns:a14="http://schemas.microsoft.com/office/drawing/2010/main" val="0"/>
              </a:ext>
            </a:extLst>
          </a:blip>
          <a:srcRect l="-1" t="13247" r="2721" b="2176"/>
          <a:stretch>
            <a:fillRect/>
          </a:stretch>
        </p:blipFill>
        <p:spPr bwMode="auto">
          <a:xfrm>
            <a:off x="228600" y="559232"/>
            <a:ext cx="4604658" cy="573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09E454A-89D9-413B-87B4-D8EEDC410482}"/>
              </a:ext>
            </a:extLst>
          </p:cNvPr>
          <p:cNvSpPr/>
          <p:nvPr/>
        </p:nvSpPr>
        <p:spPr>
          <a:xfrm>
            <a:off x="533400" y="2011680"/>
            <a:ext cx="3106783" cy="32570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041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BC19A-78C4-40DE-BA02-24947A3E76CE}"/>
              </a:ext>
            </a:extLst>
          </p:cNvPr>
          <p:cNvSpPr>
            <a:spLocks noGrp="1"/>
          </p:cNvSpPr>
          <p:nvPr>
            <p:ph type="title"/>
          </p:nvPr>
        </p:nvSpPr>
        <p:spPr/>
        <p:txBody>
          <a:bodyPr/>
          <a:lstStyle/>
          <a:p>
            <a:r>
              <a:rPr lang="en-US"/>
              <a:t>Appointment Reason</a:t>
            </a:r>
          </a:p>
        </p:txBody>
      </p:sp>
      <p:sp>
        <p:nvSpPr>
          <p:cNvPr id="4" name="Slide Number Placeholder 3">
            <a:extLst>
              <a:ext uri="{FF2B5EF4-FFF2-40B4-BE49-F238E27FC236}">
                <a16:creationId xmlns:a16="http://schemas.microsoft.com/office/drawing/2014/main" id="{E70BDB80-6FA3-4450-8AB2-B666F4952436}"/>
              </a:ext>
            </a:extLst>
          </p:cNvPr>
          <p:cNvSpPr>
            <a:spLocks noGrp="1"/>
          </p:cNvSpPr>
          <p:nvPr>
            <p:ph type="sldNum" sz="quarter" idx="10"/>
          </p:nvPr>
        </p:nvSpPr>
        <p:spPr/>
        <p:txBody>
          <a:bodyPr/>
          <a:lstStyle/>
          <a:p>
            <a:fld id="{9B8B01BA-673E-4211-9E64-C22898E6AF66}" type="slidenum">
              <a:rPr lang="en-US" smtClean="0"/>
              <a:pPr/>
              <a:t>22</a:t>
            </a:fld>
            <a:endParaRPr lang="en-US"/>
          </a:p>
        </p:txBody>
      </p:sp>
      <p:sp>
        <p:nvSpPr>
          <p:cNvPr id="3" name="TextBox 2">
            <a:extLst>
              <a:ext uri="{FF2B5EF4-FFF2-40B4-BE49-F238E27FC236}">
                <a16:creationId xmlns:a16="http://schemas.microsoft.com/office/drawing/2014/main" id="{AC6B95F2-3A15-479D-889E-6D02E98CC6DC}"/>
              </a:ext>
            </a:extLst>
          </p:cNvPr>
          <p:cNvSpPr txBox="1"/>
          <p:nvPr/>
        </p:nvSpPr>
        <p:spPr>
          <a:xfrm>
            <a:off x="287383" y="1520783"/>
            <a:ext cx="3600449" cy="2800767"/>
          </a:xfrm>
          <a:prstGeom prst="rect">
            <a:avLst/>
          </a:prstGeom>
          <a:noFill/>
        </p:spPr>
        <p:txBody>
          <a:bodyPr wrap="square" rtlCol="0">
            <a:spAutoFit/>
          </a:bodyPr>
          <a:lstStyle/>
          <a:p>
            <a:r>
              <a:rPr lang="en-US" sz="2200"/>
              <a:t>Veterans may provide additional information related to the request (this field is optional)</a:t>
            </a:r>
            <a:br>
              <a:rPr lang="en-US" sz="2200"/>
            </a:br>
            <a:endParaRPr lang="en-US" sz="2200"/>
          </a:p>
          <a:p>
            <a:r>
              <a:rPr lang="en-US" sz="2200"/>
              <a:t>Veterans are prompted to seek care if they determine their need is urgent </a:t>
            </a:r>
          </a:p>
        </p:txBody>
      </p:sp>
      <p:pic>
        <p:nvPicPr>
          <p:cNvPr id="7" name="Picture 6" descr="A screenshot of the reason for appointment. Shows a box where a user can enter more details. Also shows an alert guiding a user to call 911 or the Veteran crisis line if they have urgent needs.  ">
            <a:extLst>
              <a:ext uri="{FF2B5EF4-FFF2-40B4-BE49-F238E27FC236}">
                <a16:creationId xmlns:a16="http://schemas.microsoft.com/office/drawing/2014/main" id="{8CE7B0E6-5F21-40F3-B3E6-EBD4A78EDBE2}"/>
              </a:ext>
            </a:extLst>
          </p:cNvPr>
          <p:cNvPicPr/>
          <p:nvPr/>
        </p:nvPicPr>
        <p:blipFill>
          <a:blip r:embed="rId3">
            <a:extLst>
              <a:ext uri="{28A0092B-C50C-407E-A947-70E740481C1C}">
                <a14:useLocalDpi xmlns:a14="http://schemas.microsoft.com/office/drawing/2010/main" val="0"/>
              </a:ext>
            </a:extLst>
          </a:blip>
          <a:stretch>
            <a:fillRect/>
          </a:stretch>
        </p:blipFill>
        <p:spPr>
          <a:xfrm>
            <a:off x="3962762" y="1123948"/>
            <a:ext cx="5346700" cy="4610100"/>
          </a:xfrm>
          <a:prstGeom prst="rect">
            <a:avLst/>
          </a:prstGeom>
        </p:spPr>
      </p:pic>
    </p:spTree>
    <p:extLst>
      <p:ext uri="{BB962C8B-B14F-4D97-AF65-F5344CB8AC3E}">
        <p14:creationId xmlns:p14="http://schemas.microsoft.com/office/powerpoint/2010/main" val="664965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277DF-9280-4E2F-B79E-EAEE7FEA42F2}"/>
              </a:ext>
            </a:extLst>
          </p:cNvPr>
          <p:cNvSpPr>
            <a:spLocks noGrp="1"/>
          </p:cNvSpPr>
          <p:nvPr>
            <p:ph type="title"/>
          </p:nvPr>
        </p:nvSpPr>
        <p:spPr/>
        <p:txBody>
          <a:bodyPr/>
          <a:lstStyle/>
          <a:p>
            <a:r>
              <a:rPr lang="en-US"/>
              <a:t>Veteran Contact Information </a:t>
            </a:r>
          </a:p>
        </p:txBody>
      </p:sp>
      <p:sp>
        <p:nvSpPr>
          <p:cNvPr id="4" name="Slide Number Placeholder 3">
            <a:extLst>
              <a:ext uri="{FF2B5EF4-FFF2-40B4-BE49-F238E27FC236}">
                <a16:creationId xmlns:a16="http://schemas.microsoft.com/office/drawing/2014/main" id="{E7A07F1A-24C7-4142-A650-359C7AAFDE73}"/>
              </a:ext>
            </a:extLst>
          </p:cNvPr>
          <p:cNvSpPr>
            <a:spLocks noGrp="1"/>
          </p:cNvSpPr>
          <p:nvPr>
            <p:ph type="sldNum" sz="quarter" idx="10"/>
          </p:nvPr>
        </p:nvSpPr>
        <p:spPr/>
        <p:txBody>
          <a:bodyPr/>
          <a:lstStyle/>
          <a:p>
            <a:fld id="{9B8B01BA-673E-4211-9E64-C22898E6AF66}" type="slidenum">
              <a:rPr lang="en-US" smtClean="0"/>
              <a:pPr/>
              <a:t>23</a:t>
            </a:fld>
            <a:endParaRPr lang="en-US"/>
          </a:p>
        </p:txBody>
      </p:sp>
      <p:pic>
        <p:nvPicPr>
          <p:cNvPr id="4098" name="Picture 1">
            <a:extLst>
              <a:ext uri="{FF2B5EF4-FFF2-40B4-BE49-F238E27FC236}">
                <a16:creationId xmlns:a16="http://schemas.microsoft.com/office/drawing/2014/main" id="{6C4D0A0E-5A21-45B3-9AB0-4C91EACED257}"/>
              </a:ext>
            </a:extLst>
          </p:cNvPr>
          <p:cNvPicPr>
            <a:picLocks noRot="1" noChangeAspect="1" noEditPoints="1" noChangeArrowheads="1" noCrop="1"/>
          </p:cNvPicPr>
          <p:nvPr/>
        </p:nvPicPr>
        <p:blipFill>
          <a:blip r:embed="rId3">
            <a:extLst>
              <a:ext uri="{28A0092B-C50C-407E-A947-70E740481C1C}">
                <a14:useLocalDpi xmlns:a14="http://schemas.microsoft.com/office/drawing/2010/main" val="0"/>
              </a:ext>
            </a:extLst>
          </a:blip>
          <a:srcRect l="11458" t="21808" r="32060" b="589"/>
          <a:stretch>
            <a:fillRect/>
          </a:stretch>
        </p:blipFill>
        <p:spPr bwMode="auto">
          <a:xfrm>
            <a:off x="-212362" y="802095"/>
            <a:ext cx="5830697" cy="483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54DBA88-3A4B-45FF-AE70-6E60DFE7EE20}"/>
              </a:ext>
            </a:extLst>
          </p:cNvPr>
          <p:cNvSpPr txBox="1"/>
          <p:nvPr/>
        </p:nvSpPr>
        <p:spPr>
          <a:xfrm>
            <a:off x="5068388" y="1988888"/>
            <a:ext cx="3925389" cy="2800767"/>
          </a:xfrm>
          <a:prstGeom prst="rect">
            <a:avLst/>
          </a:prstGeom>
          <a:noFill/>
        </p:spPr>
        <p:txBody>
          <a:bodyPr wrap="square" rtlCol="0">
            <a:spAutoFit/>
          </a:bodyPr>
          <a:lstStyle/>
          <a:p>
            <a:pPr marR="0">
              <a:spcBef>
                <a:spcPts val="600"/>
              </a:spcBef>
              <a:spcAft>
                <a:spcPts val="30"/>
              </a:spcAft>
            </a:pPr>
            <a:r>
              <a:rPr lang="en-US" sz="2200">
                <a:solidFill>
                  <a:srgbClr val="000000"/>
                </a:solidFill>
                <a:effectLst/>
                <a:latin typeface="Calibri" panose="020F0502020204030204" pitchFamily="34" charset="0"/>
                <a:ea typeface="MS Mincho" panose="02020609040205080304" pitchFamily="49" charset="-128"/>
                <a:cs typeface="Calibri" panose="020F0502020204030204" pitchFamily="34" charset="0"/>
              </a:rPr>
              <a:t>VAOS will automatically populate the contact information on file for the Veteran, but s/he can also enter new contact details that will only be for this request. They may select what are the best times to reach them. </a:t>
            </a:r>
            <a:r>
              <a:rPr lang="en-US" sz="1800" b="1" i="1">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endParaRPr lang="en-US" sz="18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3969132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FC23-E4FD-4898-B2F6-75D604B67373}"/>
              </a:ext>
            </a:extLst>
          </p:cNvPr>
          <p:cNvSpPr>
            <a:spLocks noGrp="1"/>
          </p:cNvSpPr>
          <p:nvPr>
            <p:ph type="title"/>
          </p:nvPr>
        </p:nvSpPr>
        <p:spPr/>
        <p:txBody>
          <a:bodyPr/>
          <a:lstStyle/>
          <a:p>
            <a:r>
              <a:rPr lang="en-US"/>
              <a:t>Review Request Details </a:t>
            </a:r>
          </a:p>
        </p:txBody>
      </p:sp>
      <p:sp>
        <p:nvSpPr>
          <p:cNvPr id="4" name="Slide Number Placeholder 3">
            <a:extLst>
              <a:ext uri="{FF2B5EF4-FFF2-40B4-BE49-F238E27FC236}">
                <a16:creationId xmlns:a16="http://schemas.microsoft.com/office/drawing/2014/main" id="{022B6169-E62C-48C2-8C8C-F25215C287E7}"/>
              </a:ext>
            </a:extLst>
          </p:cNvPr>
          <p:cNvSpPr>
            <a:spLocks noGrp="1"/>
          </p:cNvSpPr>
          <p:nvPr>
            <p:ph type="sldNum" sz="quarter" idx="10"/>
          </p:nvPr>
        </p:nvSpPr>
        <p:spPr/>
        <p:txBody>
          <a:bodyPr/>
          <a:lstStyle/>
          <a:p>
            <a:fld id="{9B8B01BA-673E-4211-9E64-C22898E6AF66}" type="slidenum">
              <a:rPr lang="en-US" smtClean="0"/>
              <a:pPr/>
              <a:t>24</a:t>
            </a:fld>
            <a:endParaRPr lang="en-US"/>
          </a:p>
        </p:txBody>
      </p:sp>
      <p:pic>
        <p:nvPicPr>
          <p:cNvPr id="1026" name="Picture 2">
            <a:extLst>
              <a:ext uri="{FF2B5EF4-FFF2-40B4-BE49-F238E27FC236}">
                <a16:creationId xmlns:a16="http://schemas.microsoft.com/office/drawing/2014/main" id="{184BEECC-02EF-4473-A276-E5C35C9D2E77}"/>
              </a:ext>
            </a:extLst>
          </p:cNvPr>
          <p:cNvPicPr>
            <a:picLocks noRot="1" noChangeAspect="1" noEditPoints="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69667" y="954151"/>
            <a:ext cx="5245733" cy="494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FE52EF9A-2BE1-4048-8082-54A0697E27BB}"/>
              </a:ext>
            </a:extLst>
          </p:cNvPr>
          <p:cNvSpPr txBox="1"/>
          <p:nvPr/>
        </p:nvSpPr>
        <p:spPr>
          <a:xfrm>
            <a:off x="289560" y="2274838"/>
            <a:ext cx="3725091" cy="2308324"/>
          </a:xfrm>
          <a:prstGeom prst="rect">
            <a:avLst/>
          </a:prstGeom>
          <a:noFill/>
        </p:spPr>
        <p:txBody>
          <a:bodyPr wrap="square" rtlCol="0">
            <a:spAutoFit/>
          </a:bodyPr>
          <a:lstStyle/>
          <a:p>
            <a:pPr marL="0" marR="0">
              <a:spcBef>
                <a:spcPts val="600"/>
              </a:spcBef>
              <a:spcAft>
                <a:spcPts val="600"/>
              </a:spcAft>
            </a:pPr>
            <a:r>
              <a:rPr lang="en-US" sz="2400">
                <a:solidFill>
                  <a:srgbClr val="000000"/>
                </a:solidFill>
                <a:effectLst/>
                <a:latin typeface="Calibri" panose="020F0502020204030204" pitchFamily="34" charset="0"/>
                <a:ea typeface="MS Mincho" panose="02020609040205080304" pitchFamily="49" charset="-128"/>
                <a:cs typeface="Calibri" panose="020F0502020204030204" pitchFamily="34" charset="0"/>
              </a:rPr>
              <a:t>After entering all the appointment request information, the Veteran can review the information before submitting ‘Request Appointment’. </a:t>
            </a:r>
            <a:r>
              <a:rPr lang="en-US" sz="2400" b="1" i="1">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endParaRPr lang="en-US" sz="24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58859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CD20-C042-47DE-BE30-FFFB7EC23650}"/>
              </a:ext>
            </a:extLst>
          </p:cNvPr>
          <p:cNvSpPr>
            <a:spLocks noGrp="1"/>
          </p:cNvSpPr>
          <p:nvPr>
            <p:ph type="title"/>
          </p:nvPr>
        </p:nvSpPr>
        <p:spPr/>
        <p:txBody>
          <a:bodyPr/>
          <a:lstStyle/>
          <a:p>
            <a:r>
              <a:rPr lang="en-US"/>
              <a:t>Community Care Request Submitted </a:t>
            </a:r>
          </a:p>
        </p:txBody>
      </p:sp>
      <p:sp>
        <p:nvSpPr>
          <p:cNvPr id="4" name="Slide Number Placeholder 3">
            <a:extLst>
              <a:ext uri="{FF2B5EF4-FFF2-40B4-BE49-F238E27FC236}">
                <a16:creationId xmlns:a16="http://schemas.microsoft.com/office/drawing/2014/main" id="{B8F99F11-0E6E-4349-A534-14D2B7B6D089}"/>
              </a:ext>
            </a:extLst>
          </p:cNvPr>
          <p:cNvSpPr>
            <a:spLocks noGrp="1"/>
          </p:cNvSpPr>
          <p:nvPr>
            <p:ph type="sldNum" sz="quarter" idx="10"/>
          </p:nvPr>
        </p:nvSpPr>
        <p:spPr/>
        <p:txBody>
          <a:bodyPr/>
          <a:lstStyle/>
          <a:p>
            <a:fld id="{9B8B01BA-673E-4211-9E64-C22898E6AF66}" type="slidenum">
              <a:rPr lang="en-US" smtClean="0"/>
              <a:pPr/>
              <a:t>25</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5D73A622-4271-4DB4-B66F-9DE587DB5661}"/>
              </a:ext>
            </a:extLst>
          </p:cNvPr>
          <p:cNvPicPr/>
          <p:nvPr/>
        </p:nvPicPr>
        <p:blipFill rotWithShape="1">
          <a:blip r:embed="rId3" cstate="print">
            <a:extLst>
              <a:ext uri="{28A0092B-C50C-407E-A947-70E740481C1C}">
                <a14:useLocalDpi xmlns:a14="http://schemas.microsoft.com/office/drawing/2010/main" val="0"/>
              </a:ext>
            </a:extLst>
          </a:blip>
          <a:srcRect t="18795" r="288" b="3280"/>
          <a:stretch/>
        </p:blipFill>
        <p:spPr>
          <a:xfrm>
            <a:off x="324196" y="1000430"/>
            <a:ext cx="4247804" cy="4755459"/>
          </a:xfrm>
          <a:prstGeom prst="rect">
            <a:avLst/>
          </a:prstGeom>
        </p:spPr>
      </p:pic>
      <p:sp>
        <p:nvSpPr>
          <p:cNvPr id="3" name="TextBox 2">
            <a:extLst>
              <a:ext uri="{FF2B5EF4-FFF2-40B4-BE49-F238E27FC236}">
                <a16:creationId xmlns:a16="http://schemas.microsoft.com/office/drawing/2014/main" id="{BF4367FC-D889-4444-AEA8-708EFA027A2F}"/>
              </a:ext>
            </a:extLst>
          </p:cNvPr>
          <p:cNvSpPr txBox="1"/>
          <p:nvPr/>
        </p:nvSpPr>
        <p:spPr>
          <a:xfrm>
            <a:off x="4795249" y="2274838"/>
            <a:ext cx="4348751" cy="2308324"/>
          </a:xfrm>
          <a:prstGeom prst="rect">
            <a:avLst/>
          </a:prstGeom>
          <a:noFill/>
        </p:spPr>
        <p:txBody>
          <a:bodyPr wrap="square" rtlCol="0">
            <a:spAutoFit/>
          </a:bodyPr>
          <a:lstStyle/>
          <a:p>
            <a:pPr marL="0" marR="0">
              <a:spcBef>
                <a:spcPts val="600"/>
              </a:spcBef>
              <a:spcAft>
                <a:spcPts val="30"/>
              </a:spcAft>
            </a:pPr>
            <a:r>
              <a:rPr lang="en-US" sz="2400">
                <a:solidFill>
                  <a:srgbClr val="000000"/>
                </a:solidFill>
                <a:effectLst/>
                <a:latin typeface="Calibri" panose="020F0502020204030204" pitchFamily="34" charset="0"/>
                <a:ea typeface="MS Mincho" panose="02020609040205080304" pitchFamily="49" charset="-128"/>
                <a:cs typeface="Calibri" panose="020F0502020204030204" pitchFamily="34" charset="0"/>
              </a:rPr>
              <a:t>Notice in the top left of the screen that the request has been submitted and will now be accessible in Scheduling Manager. The request details are listed. </a:t>
            </a:r>
            <a:r>
              <a:rPr lang="en-US" sz="1800" b="1" i="1">
                <a:solidFill>
                  <a:srgbClr val="000000"/>
                </a:solidFill>
                <a:effectLst/>
                <a:latin typeface="Calibri" panose="020F0502020204030204" pitchFamily="34" charset="0"/>
                <a:ea typeface="MS Mincho" panose="02020609040205080304" pitchFamily="49" charset="-128"/>
                <a:cs typeface="Arial" panose="020B0604020202020204" pitchFamily="34" charset="0"/>
              </a:rPr>
              <a:t> </a:t>
            </a:r>
            <a:endParaRPr lang="en-US" sz="18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4113842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B242-74EF-4435-8461-C1A048BA3DED}"/>
              </a:ext>
            </a:extLst>
          </p:cNvPr>
          <p:cNvSpPr>
            <a:spLocks noGrp="1"/>
          </p:cNvSpPr>
          <p:nvPr>
            <p:ph type="title"/>
          </p:nvPr>
        </p:nvSpPr>
        <p:spPr>
          <a:xfrm>
            <a:off x="927032" y="-113732"/>
            <a:ext cx="7886700" cy="934198"/>
          </a:xfrm>
        </p:spPr>
        <p:txBody>
          <a:bodyPr vert="horz" lIns="91440" tIns="45720" rIns="91440" bIns="45720" rtlCol="0" anchor="ctr">
            <a:normAutofit/>
          </a:bodyPr>
          <a:lstStyle/>
          <a:p>
            <a:r>
              <a:rPr lang="en-US" sz="4400" kern="1200">
                <a:latin typeface="+mj-lt"/>
                <a:ea typeface="+mj-ea"/>
                <a:cs typeface="+mj-cs"/>
              </a:rPr>
              <a:t>View Appointment Requests</a:t>
            </a:r>
          </a:p>
        </p:txBody>
      </p:sp>
      <p:pic>
        <p:nvPicPr>
          <p:cNvPr id="4098" name="Picture 1" descr="A screenshot of a cell phone&#10;&#10;Description automatically generated">
            <a:extLst>
              <a:ext uri="{FF2B5EF4-FFF2-40B4-BE49-F238E27FC236}">
                <a16:creationId xmlns:a16="http://schemas.microsoft.com/office/drawing/2014/main" id="{1A37637E-F724-46A6-A9BA-202499A476C0}"/>
              </a:ext>
            </a:extLst>
          </p:cNvPr>
          <p:cNvPicPr>
            <a:picLocks noRot="1" noChangeAspect="1" noEditPoints="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621506" y="820466"/>
            <a:ext cx="7893844" cy="357196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0F5671A3-7129-4B8F-818A-B3B881CCCC6B}"/>
              </a:ext>
            </a:extLst>
          </p:cNvPr>
          <p:cNvSpPr>
            <a:spLocks noGrp="1"/>
          </p:cNvSpPr>
          <p:nvPr>
            <p:ph type="sldNum" sz="quarter" idx="10"/>
          </p:nvPr>
        </p:nvSpPr>
        <p:spPr>
          <a:xfrm>
            <a:off x="6457950" y="6356350"/>
            <a:ext cx="2057400" cy="365125"/>
          </a:xfrm>
        </p:spPr>
        <p:txBody>
          <a:bodyPr vert="horz" lIns="91440" tIns="45720" rIns="91440" bIns="45720" rtlCol="0" anchor="ctr">
            <a:normAutofit/>
          </a:bodyPr>
          <a:lstStyle/>
          <a:p>
            <a:pPr>
              <a:spcAft>
                <a:spcPts val="600"/>
              </a:spcAft>
            </a:pPr>
            <a:fld id="{9B8B01BA-673E-4211-9E64-C22898E6AF66}" type="slidenum">
              <a:rPr lang="en-US" smtClean="0">
                <a:solidFill>
                  <a:schemeClr val="tx1">
                    <a:tint val="75000"/>
                  </a:schemeClr>
                </a:solidFill>
              </a:rPr>
              <a:pPr>
                <a:spcAft>
                  <a:spcPts val="600"/>
                </a:spcAft>
              </a:pPr>
              <a:t>26</a:t>
            </a:fld>
            <a:endParaRPr lang="en-US">
              <a:solidFill>
                <a:schemeClr val="tx1">
                  <a:tint val="75000"/>
                </a:schemeClr>
              </a:solidFill>
            </a:endParaRPr>
          </a:p>
        </p:txBody>
      </p:sp>
      <p:sp>
        <p:nvSpPr>
          <p:cNvPr id="3" name="TextBox 2">
            <a:extLst>
              <a:ext uri="{FF2B5EF4-FFF2-40B4-BE49-F238E27FC236}">
                <a16:creationId xmlns:a16="http://schemas.microsoft.com/office/drawing/2014/main" id="{DD0BE580-9F30-422C-9051-18F6CF38B078}"/>
              </a:ext>
            </a:extLst>
          </p:cNvPr>
          <p:cNvSpPr txBox="1"/>
          <p:nvPr/>
        </p:nvSpPr>
        <p:spPr>
          <a:xfrm>
            <a:off x="316830" y="4702913"/>
            <a:ext cx="8510339" cy="1200329"/>
          </a:xfrm>
          <a:prstGeom prst="rect">
            <a:avLst/>
          </a:prstGeom>
          <a:noFill/>
        </p:spPr>
        <p:txBody>
          <a:bodyPr wrap="square" rtlCol="0">
            <a:spAutoFit/>
          </a:bodyPr>
          <a:lstStyle/>
          <a:p>
            <a:pPr marL="0" marR="0">
              <a:spcBef>
                <a:spcPts val="600"/>
              </a:spcBef>
              <a:spcAft>
                <a:spcPts val="30"/>
              </a:spcAft>
            </a:pPr>
            <a:r>
              <a:rPr lang="en-US" sz="2400">
                <a:solidFill>
                  <a:srgbClr val="000000"/>
                </a:solidFill>
                <a:effectLst/>
                <a:latin typeface="Calibri" panose="020F0502020204030204" pitchFamily="34" charset="0"/>
                <a:ea typeface="MS Mincho" panose="02020609040205080304" pitchFamily="49" charset="-128"/>
                <a:cs typeface="Calibri" panose="020F0502020204030204" pitchFamily="34" charset="0"/>
              </a:rPr>
              <a:t>Once the appointment request has been submitted, it will be displayed for the Veteran as a pending appointment (indicated by a top yellow border) in </a:t>
            </a:r>
            <a:r>
              <a:rPr lang="en-US" sz="2400">
                <a:solidFill>
                  <a:srgbClr val="000000"/>
                </a:solidFill>
                <a:latin typeface="Calibri" panose="020F0502020204030204" pitchFamily="34" charset="0"/>
                <a:ea typeface="MS Mincho" panose="02020609040205080304" pitchFamily="49" charset="-128"/>
                <a:cs typeface="Calibri" panose="020F0502020204030204" pitchFamily="34" charset="0"/>
              </a:rPr>
              <a:t>VAOS</a:t>
            </a:r>
            <a:r>
              <a:rPr lang="en-US" sz="2400">
                <a:solidFill>
                  <a:srgbClr val="000000"/>
                </a:solidFill>
                <a:effectLst/>
                <a:latin typeface="Calibri" panose="020F0502020204030204" pitchFamily="34" charset="0"/>
                <a:ea typeface="MS Mincho" panose="02020609040205080304" pitchFamily="49" charset="-128"/>
                <a:cs typeface="Calibri" panose="020F0502020204030204" pitchFamily="34" charset="0"/>
              </a:rPr>
              <a:t>.</a:t>
            </a:r>
            <a:r>
              <a:rPr lang="en-US" sz="24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t>
            </a:r>
          </a:p>
        </p:txBody>
      </p:sp>
    </p:spTree>
    <p:extLst>
      <p:ext uri="{BB962C8B-B14F-4D97-AF65-F5344CB8AC3E}">
        <p14:creationId xmlns:p14="http://schemas.microsoft.com/office/powerpoint/2010/main" val="1753872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ABA3-3BDE-4E6F-A01A-88D4F7449540}"/>
              </a:ext>
            </a:extLst>
          </p:cNvPr>
          <p:cNvSpPr>
            <a:spLocks noGrp="1"/>
          </p:cNvSpPr>
          <p:nvPr>
            <p:ph type="title"/>
          </p:nvPr>
        </p:nvSpPr>
        <p:spPr/>
        <p:txBody>
          <a:bodyPr>
            <a:normAutofit/>
          </a:bodyPr>
          <a:lstStyle/>
          <a:p>
            <a:r>
              <a:rPr lang="en-US" sz="4000"/>
              <a:t>View Scheduled Appointments </a:t>
            </a:r>
          </a:p>
        </p:txBody>
      </p:sp>
      <p:sp>
        <p:nvSpPr>
          <p:cNvPr id="4" name="Slide Number Placeholder 3">
            <a:extLst>
              <a:ext uri="{FF2B5EF4-FFF2-40B4-BE49-F238E27FC236}">
                <a16:creationId xmlns:a16="http://schemas.microsoft.com/office/drawing/2014/main" id="{CB7EEBCF-F416-428F-8741-693177CD6DF6}"/>
              </a:ext>
            </a:extLst>
          </p:cNvPr>
          <p:cNvSpPr>
            <a:spLocks noGrp="1"/>
          </p:cNvSpPr>
          <p:nvPr>
            <p:ph type="sldNum" sz="quarter" idx="10"/>
          </p:nvPr>
        </p:nvSpPr>
        <p:spPr/>
        <p:txBody>
          <a:bodyPr/>
          <a:lstStyle/>
          <a:p>
            <a:fld id="{9B8B01BA-673E-4211-9E64-C22898E6AF66}" type="slidenum">
              <a:rPr lang="en-US" smtClean="0"/>
              <a:pPr/>
              <a:t>27</a:t>
            </a:fld>
            <a:endParaRPr lang="en-US"/>
          </a:p>
        </p:txBody>
      </p:sp>
      <p:pic>
        <p:nvPicPr>
          <p:cNvPr id="6" name="Content Placeholder 5">
            <a:extLst>
              <a:ext uri="{FF2B5EF4-FFF2-40B4-BE49-F238E27FC236}">
                <a16:creationId xmlns:a16="http://schemas.microsoft.com/office/drawing/2014/main" id="{2C31DC69-7052-4C43-AE6C-38031DE0D3E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23693" y="914400"/>
            <a:ext cx="3344057" cy="5029200"/>
          </a:xfrm>
          <a:prstGeom prst="rect">
            <a:avLst/>
          </a:prstGeom>
          <a:noFill/>
          <a:ln>
            <a:noFill/>
          </a:ln>
        </p:spPr>
      </p:pic>
      <p:sp>
        <p:nvSpPr>
          <p:cNvPr id="8" name="TextBox 7">
            <a:extLst>
              <a:ext uri="{FF2B5EF4-FFF2-40B4-BE49-F238E27FC236}">
                <a16:creationId xmlns:a16="http://schemas.microsoft.com/office/drawing/2014/main" id="{8DF37C87-90B1-45DA-B610-929C6656BB9D}"/>
              </a:ext>
            </a:extLst>
          </p:cNvPr>
          <p:cNvSpPr txBox="1"/>
          <p:nvPr/>
        </p:nvSpPr>
        <p:spPr>
          <a:xfrm>
            <a:off x="476250" y="2524173"/>
            <a:ext cx="4572000" cy="2031325"/>
          </a:xfrm>
          <a:prstGeom prst="rect">
            <a:avLst/>
          </a:prstGeom>
          <a:noFill/>
        </p:spPr>
        <p:txBody>
          <a:bodyPr wrap="square">
            <a:spAutoFit/>
          </a:bodyPr>
          <a:lstStyle/>
          <a:p>
            <a:pPr marL="0" marR="0" indent="0">
              <a:lnSpc>
                <a:spcPct val="100000"/>
              </a:lnSpc>
              <a:spcBef>
                <a:spcPts val="600"/>
              </a:spcBef>
              <a:spcAft>
                <a:spcPts val="30"/>
              </a:spcAft>
              <a:buNone/>
            </a:pPr>
            <a:r>
              <a:rPr lang="en-US" sz="1800">
                <a:solidFill>
                  <a:srgbClr val="000000"/>
                </a:solidFill>
                <a:latin typeface="Calibri" panose="020F0502020204030204" pitchFamily="34" charset="0"/>
                <a:ea typeface="MS Mincho" panose="02020609040205080304" pitchFamily="49" charset="-128"/>
                <a:cs typeface="Calibri" panose="020F0502020204030204" pitchFamily="34" charset="0"/>
              </a:rPr>
              <a:t>When the request is processed (i.e. scheduled) in SM, the original request will be updated and displayed o</a:t>
            </a: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n the VAOS </a:t>
            </a:r>
            <a:r>
              <a:rPr lang="en-US" sz="18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VA Appointment screen </a:t>
            </a: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as a </a:t>
            </a:r>
            <a:r>
              <a:rPr lang="en-US" sz="18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Confirmed</a:t>
            </a: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 appointment</a:t>
            </a:r>
            <a:r>
              <a:rPr lang="en-US" sz="18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a:t>
            </a: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(now indicated by a green top border; any requests cancelled by either the Veteran in VAOS or the Request Manager in SM, would have a red top border).</a:t>
            </a:r>
          </a:p>
        </p:txBody>
      </p:sp>
    </p:spTree>
    <p:extLst>
      <p:ext uri="{BB962C8B-B14F-4D97-AF65-F5344CB8AC3E}">
        <p14:creationId xmlns:p14="http://schemas.microsoft.com/office/powerpoint/2010/main" val="2521279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CDA3-19B5-4A32-B86C-6FC144D45CA1}"/>
              </a:ext>
            </a:extLst>
          </p:cNvPr>
          <p:cNvSpPr>
            <a:spLocks noGrp="1"/>
          </p:cNvSpPr>
          <p:nvPr>
            <p:ph type="title"/>
          </p:nvPr>
        </p:nvSpPr>
        <p:spPr/>
        <p:txBody>
          <a:bodyPr/>
          <a:lstStyle/>
          <a:p>
            <a:r>
              <a:rPr lang="en-US"/>
              <a:t>Request Cancellation Policies </a:t>
            </a:r>
          </a:p>
        </p:txBody>
      </p:sp>
      <p:sp>
        <p:nvSpPr>
          <p:cNvPr id="4" name="Slide Number Placeholder 3">
            <a:extLst>
              <a:ext uri="{FF2B5EF4-FFF2-40B4-BE49-F238E27FC236}">
                <a16:creationId xmlns:a16="http://schemas.microsoft.com/office/drawing/2014/main" id="{83331682-BC3D-4B92-80BB-1FEC599DFD2A}"/>
              </a:ext>
            </a:extLst>
          </p:cNvPr>
          <p:cNvSpPr>
            <a:spLocks noGrp="1"/>
          </p:cNvSpPr>
          <p:nvPr>
            <p:ph type="sldNum" sz="quarter" idx="10"/>
          </p:nvPr>
        </p:nvSpPr>
        <p:spPr/>
        <p:txBody>
          <a:bodyPr/>
          <a:lstStyle/>
          <a:p>
            <a:fld id="{9B8B01BA-673E-4211-9E64-C22898E6AF66}" type="slidenum">
              <a:rPr lang="en-US" smtClean="0"/>
              <a:pPr/>
              <a:t>28</a:t>
            </a:fld>
            <a:endParaRPr lang="en-US"/>
          </a:p>
        </p:txBody>
      </p:sp>
      <p:pic>
        <p:nvPicPr>
          <p:cNvPr id="5" name="Picture 4" descr="A screenshot of a cell phone&#10;&#10;Description automatically generated">
            <a:extLst>
              <a:ext uri="{FF2B5EF4-FFF2-40B4-BE49-F238E27FC236}">
                <a16:creationId xmlns:a16="http://schemas.microsoft.com/office/drawing/2014/main" id="{1E37E3CE-F37B-47D5-B5F1-F83B89ADA53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7624" y="688428"/>
            <a:ext cx="4658845" cy="278339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478AD85-C7AB-4BCA-BAEC-88FB9C66CE9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284920" y="3587931"/>
            <a:ext cx="4484370" cy="2357142"/>
          </a:xfrm>
          <a:prstGeom prst="rect">
            <a:avLst/>
          </a:prstGeom>
        </p:spPr>
      </p:pic>
      <p:sp>
        <p:nvSpPr>
          <p:cNvPr id="3" name="TextBox 2">
            <a:extLst>
              <a:ext uri="{FF2B5EF4-FFF2-40B4-BE49-F238E27FC236}">
                <a16:creationId xmlns:a16="http://schemas.microsoft.com/office/drawing/2014/main" id="{7413920B-DBD9-456D-BEF8-B98EFC857B67}"/>
              </a:ext>
            </a:extLst>
          </p:cNvPr>
          <p:cNvSpPr txBox="1"/>
          <p:nvPr/>
        </p:nvSpPr>
        <p:spPr>
          <a:xfrm>
            <a:off x="5278465" y="1587558"/>
            <a:ext cx="3778207" cy="830997"/>
          </a:xfrm>
          <a:prstGeom prst="rect">
            <a:avLst/>
          </a:prstGeom>
          <a:noFill/>
        </p:spPr>
        <p:txBody>
          <a:bodyPr wrap="square" rtlCol="0">
            <a:spAutoFit/>
          </a:bodyPr>
          <a:lstStyle/>
          <a:p>
            <a:r>
              <a:rPr lang="en-US" sz="2400"/>
              <a:t>Veterans may only cancel </a:t>
            </a:r>
            <a:r>
              <a:rPr lang="en-US" sz="2400" i="1" u="sng"/>
              <a:t>requests </a:t>
            </a:r>
            <a:r>
              <a:rPr lang="en-US" sz="2400"/>
              <a:t>in the VAOS.</a:t>
            </a:r>
          </a:p>
        </p:txBody>
      </p:sp>
    </p:spTree>
    <p:extLst>
      <p:ext uri="{BB962C8B-B14F-4D97-AF65-F5344CB8AC3E}">
        <p14:creationId xmlns:p14="http://schemas.microsoft.com/office/powerpoint/2010/main" val="809837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5DED-27B9-48B6-825D-BBFB119D80EF}"/>
              </a:ext>
            </a:extLst>
          </p:cNvPr>
          <p:cNvSpPr>
            <a:spLocks noGrp="1"/>
          </p:cNvSpPr>
          <p:nvPr>
            <p:ph type="title"/>
          </p:nvPr>
        </p:nvSpPr>
        <p:spPr/>
        <p:txBody>
          <a:bodyPr/>
          <a:lstStyle/>
          <a:p>
            <a:r>
              <a:rPr lang="en-US"/>
              <a:t>Cancelling Scheduled CC Appointment </a:t>
            </a:r>
          </a:p>
        </p:txBody>
      </p:sp>
      <p:sp>
        <p:nvSpPr>
          <p:cNvPr id="3" name="Content Placeholder 2">
            <a:extLst>
              <a:ext uri="{FF2B5EF4-FFF2-40B4-BE49-F238E27FC236}">
                <a16:creationId xmlns:a16="http://schemas.microsoft.com/office/drawing/2014/main" id="{58CEA38D-8CB5-4E63-B629-683A2A0F7ADF}"/>
              </a:ext>
            </a:extLst>
          </p:cNvPr>
          <p:cNvSpPr>
            <a:spLocks noGrp="1"/>
          </p:cNvSpPr>
          <p:nvPr>
            <p:ph idx="1"/>
          </p:nvPr>
        </p:nvSpPr>
        <p:spPr>
          <a:xfrm>
            <a:off x="391886" y="977538"/>
            <a:ext cx="8485414" cy="677092"/>
          </a:xfrm>
        </p:spPr>
        <p:txBody>
          <a:bodyPr>
            <a:normAutofit lnSpcReduction="10000"/>
          </a:bodyPr>
          <a:lstStyle/>
          <a:p>
            <a:pPr marL="0" indent="0">
              <a:buNone/>
            </a:pPr>
            <a:r>
              <a:rPr lang="en-US" sz="2200"/>
              <a:t>Veterans must call the community care provider in order to cancel a </a:t>
            </a:r>
            <a:r>
              <a:rPr lang="en-US" sz="2200" i="1" u="sng"/>
              <a:t>scheduled </a:t>
            </a:r>
            <a:r>
              <a:rPr lang="en-US" sz="2200"/>
              <a:t>appointment</a:t>
            </a:r>
          </a:p>
        </p:txBody>
      </p:sp>
      <p:sp>
        <p:nvSpPr>
          <p:cNvPr id="4" name="Slide Number Placeholder 3">
            <a:extLst>
              <a:ext uri="{FF2B5EF4-FFF2-40B4-BE49-F238E27FC236}">
                <a16:creationId xmlns:a16="http://schemas.microsoft.com/office/drawing/2014/main" id="{615DEA6B-FD60-4742-B29F-EB35C8FA949B}"/>
              </a:ext>
            </a:extLst>
          </p:cNvPr>
          <p:cNvSpPr>
            <a:spLocks noGrp="1"/>
          </p:cNvSpPr>
          <p:nvPr>
            <p:ph type="sldNum" sz="quarter" idx="10"/>
          </p:nvPr>
        </p:nvSpPr>
        <p:spPr/>
        <p:txBody>
          <a:bodyPr/>
          <a:lstStyle/>
          <a:p>
            <a:fld id="{9B8B01BA-673E-4211-9E64-C22898E6AF66}" type="slidenum">
              <a:rPr lang="en-US" smtClean="0"/>
              <a:pPr/>
              <a:t>29</a:t>
            </a:fld>
            <a:endParaRPr lang="en-US"/>
          </a:p>
        </p:txBody>
      </p:sp>
      <p:pic>
        <p:nvPicPr>
          <p:cNvPr id="5122" name="Picture 2">
            <a:extLst>
              <a:ext uri="{FF2B5EF4-FFF2-40B4-BE49-F238E27FC236}">
                <a16:creationId xmlns:a16="http://schemas.microsoft.com/office/drawing/2014/main" id="{AADB4C9F-4B76-4964-8D82-1B02A3650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987" y="2006638"/>
            <a:ext cx="5567762" cy="329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8DE348F-B42F-482B-B206-8DE833506E58}"/>
              </a:ext>
            </a:extLst>
          </p:cNvPr>
          <p:cNvSpPr txBox="1"/>
          <p:nvPr/>
        </p:nvSpPr>
        <p:spPr>
          <a:xfrm>
            <a:off x="557893" y="5439903"/>
            <a:ext cx="8028214" cy="430887"/>
          </a:xfrm>
          <a:prstGeom prst="rect">
            <a:avLst/>
          </a:prstGeom>
          <a:noFill/>
        </p:spPr>
        <p:txBody>
          <a:bodyPr wrap="square">
            <a:spAutoFit/>
          </a:bodyPr>
          <a:lstStyle/>
          <a:p>
            <a:pPr algn="ctr"/>
            <a:r>
              <a:rPr lang="en-US" sz="2200"/>
              <a:t>VAOS will prompt the Veteran to call their provider </a:t>
            </a:r>
          </a:p>
        </p:txBody>
      </p:sp>
    </p:spTree>
    <p:extLst>
      <p:ext uri="{BB962C8B-B14F-4D97-AF65-F5344CB8AC3E}">
        <p14:creationId xmlns:p14="http://schemas.microsoft.com/office/powerpoint/2010/main" val="330253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D36F-A1DE-4F44-8D87-B58ABA94598A}"/>
              </a:ext>
            </a:extLst>
          </p:cNvPr>
          <p:cNvSpPr>
            <a:spLocks noGrp="1"/>
          </p:cNvSpPr>
          <p:nvPr>
            <p:ph type="title"/>
          </p:nvPr>
        </p:nvSpPr>
        <p:spPr/>
        <p:txBody>
          <a:bodyPr/>
          <a:lstStyle/>
          <a:p>
            <a:r>
              <a:rPr lang="en-US"/>
              <a:t>Overview </a:t>
            </a:r>
          </a:p>
        </p:txBody>
      </p:sp>
      <p:sp>
        <p:nvSpPr>
          <p:cNvPr id="3" name="Content Placeholder 2">
            <a:extLst>
              <a:ext uri="{FF2B5EF4-FFF2-40B4-BE49-F238E27FC236}">
                <a16:creationId xmlns:a16="http://schemas.microsoft.com/office/drawing/2014/main" id="{BBBDEBFF-0B81-4F15-A3C2-1BA910C94ED2}"/>
              </a:ext>
            </a:extLst>
          </p:cNvPr>
          <p:cNvSpPr>
            <a:spLocks noGrp="1"/>
          </p:cNvSpPr>
          <p:nvPr>
            <p:ph idx="1"/>
          </p:nvPr>
        </p:nvSpPr>
        <p:spPr>
          <a:xfrm>
            <a:off x="228600" y="838200"/>
            <a:ext cx="4648200" cy="5029199"/>
          </a:xfrm>
        </p:spPr>
        <p:txBody>
          <a:bodyPr>
            <a:normAutofit fontScale="62500" lnSpcReduction="20000"/>
          </a:bodyPr>
          <a:lstStyle/>
          <a:p>
            <a:pPr marL="355600" marR="111125" indent="-343535">
              <a:lnSpc>
                <a:spcPct val="100000"/>
              </a:lnSpc>
              <a:spcBef>
                <a:spcPts val="100"/>
              </a:spcBef>
              <a:buFont typeface="Arial"/>
              <a:buChar char="•"/>
              <a:tabLst>
                <a:tab pos="355600" algn="l"/>
                <a:tab pos="356235" algn="l"/>
              </a:tabLst>
            </a:pPr>
            <a:r>
              <a:rPr lang="en-US" spc="-60">
                <a:latin typeface="Segoe UI"/>
                <a:cs typeface="Segoe UI"/>
              </a:rPr>
              <a:t>VA </a:t>
            </a:r>
            <a:r>
              <a:rPr lang="en-US" spc="-5">
                <a:latin typeface="Segoe UI"/>
                <a:cs typeface="Segoe UI"/>
              </a:rPr>
              <a:t>Online Scheduling </a:t>
            </a:r>
            <a:r>
              <a:rPr lang="en-US" spc="-20">
                <a:latin typeface="Segoe UI"/>
                <a:cs typeface="Segoe UI"/>
              </a:rPr>
              <a:t>(</a:t>
            </a:r>
            <a:r>
              <a:rPr lang="en-US" spc="-30">
                <a:latin typeface="Segoe UI"/>
                <a:cs typeface="Segoe UI"/>
              </a:rPr>
              <a:t>VAOS)  </a:t>
            </a:r>
            <a:r>
              <a:rPr lang="en-US" spc="-5">
                <a:latin typeface="Segoe UI"/>
                <a:cs typeface="Segoe UI"/>
              </a:rPr>
              <a:t>enhances </a:t>
            </a:r>
            <a:r>
              <a:rPr lang="en-US">
                <a:latin typeface="Segoe UI"/>
                <a:cs typeface="Segoe UI"/>
              </a:rPr>
              <a:t>the </a:t>
            </a:r>
            <a:r>
              <a:rPr lang="en-US" spc="-5">
                <a:latin typeface="Segoe UI"/>
                <a:cs typeface="Segoe UI"/>
              </a:rPr>
              <a:t>MISSION Act access </a:t>
            </a:r>
            <a:r>
              <a:rPr lang="en-US">
                <a:latin typeface="Segoe UI"/>
                <a:cs typeface="Segoe UI"/>
              </a:rPr>
              <a:t>for </a:t>
            </a:r>
            <a:r>
              <a:rPr lang="en-US" spc="-20">
                <a:latin typeface="Segoe UI"/>
                <a:cs typeface="Segoe UI"/>
              </a:rPr>
              <a:t>Veterans </a:t>
            </a:r>
            <a:r>
              <a:rPr lang="en-US">
                <a:latin typeface="Segoe UI"/>
                <a:cs typeface="Segoe UI"/>
              </a:rPr>
              <a:t>who meet one of the required eligibility requirements</a:t>
            </a:r>
          </a:p>
          <a:p>
            <a:pPr marL="12065" marR="111125" indent="0">
              <a:lnSpc>
                <a:spcPct val="100000"/>
              </a:lnSpc>
              <a:spcBef>
                <a:spcPts val="100"/>
              </a:spcBef>
              <a:buNone/>
              <a:tabLst>
                <a:tab pos="355600" algn="l"/>
                <a:tab pos="356235" algn="l"/>
              </a:tabLst>
            </a:pPr>
            <a:endParaRPr lang="en-US">
              <a:latin typeface="Segoe UI"/>
              <a:cs typeface="Segoe UI"/>
            </a:endParaRPr>
          </a:p>
          <a:p>
            <a:pPr marL="355600" marR="111125" indent="-343535">
              <a:lnSpc>
                <a:spcPct val="100000"/>
              </a:lnSpc>
              <a:spcBef>
                <a:spcPts val="100"/>
              </a:spcBef>
              <a:buFont typeface="Arial"/>
              <a:buChar char="•"/>
              <a:tabLst>
                <a:tab pos="355600" algn="l"/>
                <a:tab pos="356235" algn="l"/>
              </a:tabLst>
            </a:pPr>
            <a:r>
              <a:rPr lang="en-US" spc="-5">
                <a:latin typeface="Segoe UI"/>
                <a:cs typeface="Segoe UI"/>
              </a:rPr>
              <a:t>Community </a:t>
            </a:r>
            <a:r>
              <a:rPr lang="en-US" spc="-10">
                <a:latin typeface="Segoe UI"/>
                <a:cs typeface="Segoe UI"/>
              </a:rPr>
              <a:t>Care </a:t>
            </a:r>
            <a:r>
              <a:rPr lang="en-US" spc="-15">
                <a:latin typeface="Segoe UI"/>
                <a:cs typeface="Segoe UI"/>
              </a:rPr>
              <a:t>Request </a:t>
            </a:r>
            <a:r>
              <a:rPr lang="en-US" spc="-5">
                <a:latin typeface="Segoe UI"/>
                <a:cs typeface="Segoe UI"/>
              </a:rPr>
              <a:t>Managers begin </a:t>
            </a:r>
            <a:r>
              <a:rPr lang="en-US" spc="-10">
                <a:latin typeface="Segoe UI"/>
                <a:cs typeface="Segoe UI"/>
              </a:rPr>
              <a:t>processing  </a:t>
            </a:r>
            <a:r>
              <a:rPr lang="en-US" spc="-20">
                <a:latin typeface="Segoe UI"/>
                <a:cs typeface="Segoe UI"/>
              </a:rPr>
              <a:t>Veterans </a:t>
            </a:r>
            <a:r>
              <a:rPr lang="en-US" spc="-10">
                <a:latin typeface="Segoe UI"/>
                <a:cs typeface="Segoe UI"/>
              </a:rPr>
              <a:t>requests </a:t>
            </a:r>
            <a:r>
              <a:rPr lang="en-US" spc="-5">
                <a:latin typeface="Segoe UI"/>
                <a:cs typeface="Segoe UI"/>
              </a:rPr>
              <a:t>submitted through</a:t>
            </a:r>
            <a:r>
              <a:rPr lang="en-US" spc="-35">
                <a:latin typeface="Segoe UI"/>
                <a:cs typeface="Segoe UI"/>
              </a:rPr>
              <a:t> </a:t>
            </a:r>
            <a:r>
              <a:rPr lang="en-US" spc="-30">
                <a:latin typeface="Segoe UI"/>
                <a:cs typeface="Segoe UI"/>
              </a:rPr>
              <a:t>VAOS.</a:t>
            </a:r>
            <a:endParaRPr lang="en-US">
              <a:latin typeface="Segoe UI"/>
              <a:cs typeface="Segoe UI"/>
            </a:endParaRPr>
          </a:p>
          <a:p>
            <a:pPr marL="355600" marR="130810" indent="-343535">
              <a:lnSpc>
                <a:spcPct val="100000"/>
              </a:lnSpc>
              <a:spcBef>
                <a:spcPts val="1800"/>
              </a:spcBef>
              <a:buFont typeface="Arial"/>
              <a:buChar char="•"/>
              <a:tabLst>
                <a:tab pos="355600" algn="l"/>
                <a:tab pos="356235" algn="l"/>
              </a:tabLst>
            </a:pPr>
            <a:r>
              <a:rPr lang="en-US" spc="-5">
                <a:latin typeface="Segoe UI"/>
                <a:cs typeface="Segoe UI"/>
              </a:rPr>
              <a:t>National Deployment </a:t>
            </a:r>
            <a:r>
              <a:rPr lang="en-US">
                <a:latin typeface="Segoe UI"/>
                <a:cs typeface="Segoe UI"/>
              </a:rPr>
              <a:t>started </a:t>
            </a:r>
            <a:r>
              <a:rPr lang="en-US" spc="-10">
                <a:latin typeface="Segoe UI"/>
                <a:cs typeface="Segoe UI"/>
              </a:rPr>
              <a:t>November </a:t>
            </a:r>
            <a:r>
              <a:rPr lang="en-US" spc="-5">
                <a:latin typeface="Segoe UI"/>
                <a:cs typeface="Segoe UI"/>
              </a:rPr>
              <a:t>30, 2018, at  71 </a:t>
            </a:r>
            <a:r>
              <a:rPr lang="en-US" spc="-55">
                <a:latin typeface="Segoe UI"/>
                <a:cs typeface="Segoe UI"/>
              </a:rPr>
              <a:t>VA </a:t>
            </a:r>
            <a:r>
              <a:rPr lang="en-US" spc="-5">
                <a:latin typeface="Segoe UI"/>
                <a:cs typeface="Segoe UI"/>
              </a:rPr>
              <a:t>Medical Centers </a:t>
            </a:r>
            <a:r>
              <a:rPr lang="en-US" spc="-20">
                <a:latin typeface="Segoe UI"/>
                <a:cs typeface="Segoe UI"/>
              </a:rPr>
              <a:t>(VAMCs) </a:t>
            </a:r>
            <a:r>
              <a:rPr lang="en-US" spc="-10">
                <a:latin typeface="Segoe UI"/>
                <a:cs typeface="Segoe UI"/>
              </a:rPr>
              <a:t>where </a:t>
            </a:r>
            <a:r>
              <a:rPr lang="en-US" spc="-55">
                <a:latin typeface="Segoe UI"/>
                <a:cs typeface="Segoe UI"/>
              </a:rPr>
              <a:t>VA </a:t>
            </a:r>
            <a:r>
              <a:rPr lang="en-US">
                <a:latin typeface="Segoe UI"/>
                <a:cs typeface="Segoe UI"/>
              </a:rPr>
              <a:t>staff  </a:t>
            </a:r>
            <a:r>
              <a:rPr lang="en-US" spc="-5">
                <a:latin typeface="Segoe UI"/>
                <a:cs typeface="Segoe UI"/>
              </a:rPr>
              <a:t>schedules community </a:t>
            </a:r>
            <a:r>
              <a:rPr lang="en-US" spc="-10">
                <a:latin typeface="Segoe UI"/>
                <a:cs typeface="Segoe UI"/>
              </a:rPr>
              <a:t>care </a:t>
            </a:r>
            <a:r>
              <a:rPr lang="en-US" spc="-5">
                <a:latin typeface="Segoe UI"/>
                <a:cs typeface="Segoe UI"/>
              </a:rPr>
              <a:t>appointments on Veterans behalf.</a:t>
            </a:r>
          </a:p>
          <a:p>
            <a:pPr marL="355600" marR="130810" indent="-343535">
              <a:lnSpc>
                <a:spcPct val="100000"/>
              </a:lnSpc>
              <a:spcBef>
                <a:spcPts val="1800"/>
              </a:spcBef>
              <a:buFont typeface="Arial"/>
              <a:buChar char="•"/>
              <a:tabLst>
                <a:tab pos="355600" algn="l"/>
                <a:tab pos="356235" algn="l"/>
              </a:tabLst>
            </a:pPr>
            <a:r>
              <a:rPr lang="en-US">
                <a:latin typeface="Segoe UI"/>
                <a:cs typeface="Segoe UI"/>
              </a:rPr>
              <a:t>A </a:t>
            </a:r>
            <a:r>
              <a:rPr lang="en-US" spc="-5">
                <a:latin typeface="Segoe UI"/>
                <a:cs typeface="Segoe UI"/>
              </a:rPr>
              <a:t>10N memo was </a:t>
            </a:r>
            <a:r>
              <a:rPr lang="en-US" spc="-10">
                <a:latin typeface="Segoe UI"/>
                <a:cs typeface="Segoe UI"/>
              </a:rPr>
              <a:t>released requiring </a:t>
            </a:r>
            <a:r>
              <a:rPr lang="en-US" spc="-5">
                <a:latin typeface="Segoe UI"/>
                <a:cs typeface="Segoe UI"/>
              </a:rPr>
              <a:t>all participating  </a:t>
            </a:r>
            <a:r>
              <a:rPr lang="en-US" spc="-10">
                <a:latin typeface="Segoe UI"/>
                <a:cs typeface="Segoe UI"/>
              </a:rPr>
              <a:t>facilities to </a:t>
            </a:r>
            <a:r>
              <a:rPr lang="en-US">
                <a:latin typeface="Segoe UI"/>
                <a:cs typeface="Segoe UI"/>
              </a:rPr>
              <a:t>be </a:t>
            </a:r>
            <a:r>
              <a:rPr lang="en-US" spc="-10">
                <a:latin typeface="Segoe UI"/>
                <a:cs typeface="Segoe UI"/>
              </a:rPr>
              <a:t>processing </a:t>
            </a:r>
            <a:r>
              <a:rPr lang="en-US" spc="-35">
                <a:latin typeface="Segoe UI"/>
                <a:cs typeface="Segoe UI"/>
              </a:rPr>
              <a:t>VAOS </a:t>
            </a:r>
            <a:r>
              <a:rPr lang="en-US" spc="-5">
                <a:latin typeface="Segoe UI"/>
                <a:cs typeface="Segoe UI"/>
              </a:rPr>
              <a:t>community </a:t>
            </a:r>
            <a:r>
              <a:rPr lang="en-US" spc="-10">
                <a:latin typeface="Segoe UI"/>
                <a:cs typeface="Segoe UI"/>
              </a:rPr>
              <a:t>care  requests </a:t>
            </a:r>
            <a:r>
              <a:rPr lang="en-US" spc="-35">
                <a:latin typeface="Segoe UI"/>
                <a:cs typeface="Segoe UI"/>
              </a:rPr>
              <a:t>NLT </a:t>
            </a:r>
            <a:r>
              <a:rPr lang="en-US" spc="5">
                <a:latin typeface="Segoe UI"/>
                <a:cs typeface="Segoe UI"/>
              </a:rPr>
              <a:t>August 17, 2020. </a:t>
            </a:r>
            <a:endParaRPr lang="en-US">
              <a:latin typeface="Segoe UI"/>
              <a:cs typeface="Segoe UI"/>
            </a:endParaRPr>
          </a:p>
          <a:p>
            <a:pPr marL="355600" marR="130810" indent="-343535">
              <a:lnSpc>
                <a:spcPct val="100000"/>
              </a:lnSpc>
              <a:spcBef>
                <a:spcPts val="1800"/>
              </a:spcBef>
              <a:buFont typeface="Arial"/>
              <a:buChar char="•"/>
              <a:tabLst>
                <a:tab pos="355600" algn="l"/>
                <a:tab pos="356235" algn="l"/>
              </a:tabLst>
            </a:pPr>
            <a:r>
              <a:rPr lang="en-US">
                <a:latin typeface="Segoe UI"/>
                <a:cs typeface="Segoe UI"/>
              </a:rPr>
              <a:t>Remaining sites will implement VAOS by end of FY2020. </a:t>
            </a:r>
          </a:p>
          <a:p>
            <a:endParaRPr lang="en-US"/>
          </a:p>
        </p:txBody>
      </p:sp>
      <p:sp>
        <p:nvSpPr>
          <p:cNvPr id="4" name="Slide Number Placeholder 3">
            <a:extLst>
              <a:ext uri="{FF2B5EF4-FFF2-40B4-BE49-F238E27FC236}">
                <a16:creationId xmlns:a16="http://schemas.microsoft.com/office/drawing/2014/main" id="{9E2E9407-81BE-4A32-A30B-683CC637E733}"/>
              </a:ext>
            </a:extLst>
          </p:cNvPr>
          <p:cNvSpPr>
            <a:spLocks noGrp="1"/>
          </p:cNvSpPr>
          <p:nvPr>
            <p:ph type="sldNum" sz="quarter" idx="10"/>
          </p:nvPr>
        </p:nvSpPr>
        <p:spPr/>
        <p:txBody>
          <a:bodyPr/>
          <a:lstStyle/>
          <a:p>
            <a:fld id="{9B8B01BA-673E-4211-9E64-C22898E6AF66}" type="slidenum">
              <a:rPr lang="en-US" smtClean="0"/>
              <a:pPr/>
              <a:t>3</a:t>
            </a:fld>
            <a:endParaRPr lang="en-US"/>
          </a:p>
        </p:txBody>
      </p:sp>
      <p:sp>
        <p:nvSpPr>
          <p:cNvPr id="5" name="object 6">
            <a:extLst>
              <a:ext uri="{FF2B5EF4-FFF2-40B4-BE49-F238E27FC236}">
                <a16:creationId xmlns:a16="http://schemas.microsoft.com/office/drawing/2014/main" id="{73B1EE4B-4E08-40ED-A917-53D16213232E}"/>
              </a:ext>
            </a:extLst>
          </p:cNvPr>
          <p:cNvSpPr/>
          <p:nvPr/>
        </p:nvSpPr>
        <p:spPr>
          <a:xfrm>
            <a:off x="4898572" y="838200"/>
            <a:ext cx="4081780" cy="4662678"/>
          </a:xfrm>
          <a:custGeom>
            <a:avLst/>
            <a:gdLst/>
            <a:ahLst/>
            <a:cxnLst/>
            <a:rect l="l" t="t" r="r" b="b"/>
            <a:pathLst>
              <a:path w="4462780" h="4893945">
                <a:moveTo>
                  <a:pt x="0" y="4893564"/>
                </a:moveTo>
                <a:lnTo>
                  <a:pt x="4462272" y="4893564"/>
                </a:lnTo>
                <a:lnTo>
                  <a:pt x="4462272" y="0"/>
                </a:lnTo>
                <a:lnTo>
                  <a:pt x="0" y="0"/>
                </a:lnTo>
                <a:lnTo>
                  <a:pt x="0" y="4893564"/>
                </a:lnTo>
                <a:close/>
              </a:path>
            </a:pathLst>
          </a:custGeom>
          <a:solidFill>
            <a:srgbClr val="70A6DB"/>
          </a:solidFill>
        </p:spPr>
        <p:txBody>
          <a:bodyPr wrap="square" lIns="0" tIns="0" rIns="0" bIns="0" rtlCol="0"/>
          <a:lstStyle/>
          <a:p>
            <a:pPr marL="91440" marR="261620">
              <a:lnSpc>
                <a:spcPct val="100000"/>
              </a:lnSpc>
              <a:spcBef>
                <a:spcPts val="100"/>
              </a:spcBef>
            </a:pPr>
            <a:r>
              <a:rPr lang="en-US" spc="-5">
                <a:solidFill>
                  <a:schemeClr val="bg1"/>
                </a:solidFill>
              </a:rPr>
              <a:t>Eligible </a:t>
            </a:r>
            <a:r>
              <a:rPr lang="en-US" spc="-20">
                <a:solidFill>
                  <a:schemeClr val="bg1"/>
                </a:solidFill>
              </a:rPr>
              <a:t>Veterans </a:t>
            </a:r>
            <a:r>
              <a:rPr lang="en-US" spc="-5">
                <a:solidFill>
                  <a:schemeClr val="bg1"/>
                </a:solidFill>
              </a:rPr>
              <a:t>may </a:t>
            </a:r>
            <a:r>
              <a:rPr lang="en-US" spc="-10">
                <a:solidFill>
                  <a:schemeClr val="bg1"/>
                </a:solidFill>
              </a:rPr>
              <a:t>request </a:t>
            </a:r>
            <a:r>
              <a:rPr lang="en-US" spc="-5">
                <a:solidFill>
                  <a:schemeClr val="bg1"/>
                </a:solidFill>
              </a:rPr>
              <a:t>the  following community </a:t>
            </a:r>
            <a:r>
              <a:rPr lang="en-US">
                <a:solidFill>
                  <a:schemeClr val="bg1"/>
                </a:solidFill>
              </a:rPr>
              <a:t>care </a:t>
            </a:r>
            <a:r>
              <a:rPr lang="en-US" spc="5">
                <a:solidFill>
                  <a:schemeClr val="bg1"/>
                </a:solidFill>
              </a:rPr>
              <a:t>services </a:t>
            </a:r>
            <a:r>
              <a:rPr lang="en-US">
                <a:solidFill>
                  <a:schemeClr val="bg1"/>
                </a:solidFill>
              </a:rPr>
              <a:t>via  </a:t>
            </a:r>
            <a:r>
              <a:rPr lang="en-US" spc="-50">
                <a:solidFill>
                  <a:schemeClr val="bg1"/>
                </a:solidFill>
              </a:rPr>
              <a:t>VA </a:t>
            </a:r>
            <a:r>
              <a:rPr lang="en-US" spc="-5">
                <a:solidFill>
                  <a:schemeClr val="bg1"/>
                </a:solidFill>
              </a:rPr>
              <a:t>Online</a:t>
            </a:r>
            <a:r>
              <a:rPr lang="en-US" spc="25">
                <a:solidFill>
                  <a:schemeClr val="bg1"/>
                </a:solidFill>
              </a:rPr>
              <a:t> </a:t>
            </a:r>
            <a:r>
              <a:rPr lang="en-US" spc="-5">
                <a:solidFill>
                  <a:schemeClr val="bg1"/>
                </a:solidFill>
              </a:rPr>
              <a:t>Scheduling:</a:t>
            </a:r>
          </a:p>
          <a:p>
            <a:pPr marL="835025" indent="-287020">
              <a:lnSpc>
                <a:spcPct val="100000"/>
              </a:lnSpc>
              <a:spcBef>
                <a:spcPts val="600"/>
              </a:spcBef>
              <a:buFont typeface="Arial"/>
              <a:buChar char="•"/>
              <a:tabLst>
                <a:tab pos="835025" algn="l"/>
                <a:tab pos="835660" algn="l"/>
              </a:tabLst>
            </a:pPr>
            <a:r>
              <a:rPr lang="en-US" spc="-5">
                <a:solidFill>
                  <a:schemeClr val="bg1"/>
                </a:solidFill>
              </a:rPr>
              <a:t>Audiology </a:t>
            </a:r>
            <a:r>
              <a:rPr lang="en-US">
                <a:solidFill>
                  <a:schemeClr val="bg1"/>
                </a:solidFill>
                <a:latin typeface="Segoe UI"/>
                <a:cs typeface="Segoe UI"/>
              </a:rPr>
              <a:t>– </a:t>
            </a:r>
            <a:r>
              <a:rPr lang="en-US" spc="-5">
                <a:solidFill>
                  <a:schemeClr val="bg1"/>
                </a:solidFill>
                <a:latin typeface="Segoe UI"/>
                <a:cs typeface="Segoe UI"/>
              </a:rPr>
              <a:t>routine</a:t>
            </a:r>
            <a:r>
              <a:rPr lang="en-US" spc="-70">
                <a:solidFill>
                  <a:schemeClr val="bg1"/>
                </a:solidFill>
                <a:latin typeface="Segoe UI"/>
                <a:cs typeface="Segoe UI"/>
              </a:rPr>
              <a:t> </a:t>
            </a:r>
            <a:r>
              <a:rPr lang="en-US" spc="-5">
                <a:solidFill>
                  <a:schemeClr val="bg1"/>
                </a:solidFill>
                <a:latin typeface="Segoe UI"/>
                <a:cs typeface="Segoe UI"/>
              </a:rPr>
              <a:t>exam</a:t>
            </a:r>
          </a:p>
          <a:p>
            <a:pPr marL="835025" indent="-287020">
              <a:lnSpc>
                <a:spcPct val="100000"/>
              </a:lnSpc>
              <a:spcBef>
                <a:spcPts val="1200"/>
              </a:spcBef>
              <a:buFont typeface="Arial"/>
              <a:buChar char="•"/>
              <a:tabLst>
                <a:tab pos="835025" algn="l"/>
                <a:tab pos="835660" algn="l"/>
              </a:tabLst>
            </a:pPr>
            <a:r>
              <a:rPr lang="en-US" spc="-5">
                <a:solidFill>
                  <a:schemeClr val="bg1"/>
                </a:solidFill>
              </a:rPr>
              <a:t>Audiology </a:t>
            </a:r>
            <a:r>
              <a:rPr lang="en-US">
                <a:solidFill>
                  <a:schemeClr val="bg1"/>
                </a:solidFill>
                <a:latin typeface="Segoe UI"/>
                <a:cs typeface="Segoe UI"/>
              </a:rPr>
              <a:t>– </a:t>
            </a:r>
            <a:r>
              <a:rPr lang="en-US" spc="-5">
                <a:solidFill>
                  <a:schemeClr val="bg1"/>
                </a:solidFill>
                <a:latin typeface="Segoe UI"/>
                <a:cs typeface="Segoe UI"/>
              </a:rPr>
              <a:t>hearing aid</a:t>
            </a:r>
            <a:r>
              <a:rPr lang="en-US" spc="-45">
                <a:solidFill>
                  <a:schemeClr val="bg1"/>
                </a:solidFill>
                <a:latin typeface="Segoe UI"/>
                <a:cs typeface="Segoe UI"/>
              </a:rPr>
              <a:t> </a:t>
            </a:r>
            <a:r>
              <a:rPr lang="en-US">
                <a:solidFill>
                  <a:schemeClr val="bg1"/>
                </a:solidFill>
                <a:latin typeface="Segoe UI"/>
                <a:cs typeface="Segoe UI"/>
              </a:rPr>
              <a:t>support</a:t>
            </a:r>
          </a:p>
          <a:p>
            <a:pPr marL="835025" indent="-287020">
              <a:lnSpc>
                <a:spcPct val="100000"/>
              </a:lnSpc>
              <a:spcBef>
                <a:spcPts val="1200"/>
              </a:spcBef>
              <a:buFont typeface="Arial"/>
              <a:buChar char="•"/>
              <a:tabLst>
                <a:tab pos="835025" algn="l"/>
                <a:tab pos="835660" algn="l"/>
              </a:tabLst>
            </a:pPr>
            <a:r>
              <a:rPr lang="en-US">
                <a:solidFill>
                  <a:schemeClr val="bg1"/>
                </a:solidFill>
              </a:rPr>
              <a:t>Nutrition</a:t>
            </a:r>
          </a:p>
          <a:p>
            <a:pPr marL="835025" indent="-287020">
              <a:lnSpc>
                <a:spcPct val="100000"/>
              </a:lnSpc>
              <a:spcBef>
                <a:spcPts val="1200"/>
              </a:spcBef>
              <a:buFont typeface="Arial"/>
              <a:buChar char="•"/>
              <a:tabLst>
                <a:tab pos="835025" algn="l"/>
                <a:tab pos="835660" algn="l"/>
              </a:tabLst>
            </a:pPr>
            <a:r>
              <a:rPr lang="en-US">
                <a:solidFill>
                  <a:schemeClr val="bg1"/>
                </a:solidFill>
              </a:rPr>
              <a:t>Optometry </a:t>
            </a:r>
            <a:r>
              <a:rPr lang="en-US">
                <a:solidFill>
                  <a:schemeClr val="bg1"/>
                </a:solidFill>
                <a:latin typeface="Segoe UI"/>
                <a:cs typeface="Segoe UI"/>
              </a:rPr>
              <a:t>– </a:t>
            </a:r>
            <a:r>
              <a:rPr lang="en-US" spc="-5">
                <a:solidFill>
                  <a:schemeClr val="bg1"/>
                </a:solidFill>
                <a:latin typeface="Segoe UI"/>
                <a:cs typeface="Segoe UI"/>
              </a:rPr>
              <a:t>routine</a:t>
            </a:r>
            <a:r>
              <a:rPr lang="en-US" spc="-55">
                <a:solidFill>
                  <a:schemeClr val="bg1"/>
                </a:solidFill>
                <a:latin typeface="Segoe UI"/>
                <a:cs typeface="Segoe UI"/>
              </a:rPr>
              <a:t> </a:t>
            </a:r>
            <a:r>
              <a:rPr lang="en-US" spc="-5">
                <a:solidFill>
                  <a:schemeClr val="bg1"/>
                </a:solidFill>
                <a:latin typeface="Segoe UI"/>
                <a:cs typeface="Segoe UI"/>
              </a:rPr>
              <a:t>exam</a:t>
            </a:r>
          </a:p>
          <a:p>
            <a:pPr marL="835025" indent="-287020">
              <a:lnSpc>
                <a:spcPct val="100000"/>
              </a:lnSpc>
              <a:spcBef>
                <a:spcPts val="1205"/>
              </a:spcBef>
              <a:buFont typeface="Arial"/>
              <a:buChar char="•"/>
              <a:tabLst>
                <a:tab pos="835025" algn="l"/>
                <a:tab pos="835660" algn="l"/>
              </a:tabLst>
            </a:pPr>
            <a:r>
              <a:rPr lang="en-US">
                <a:solidFill>
                  <a:schemeClr val="bg1"/>
                </a:solidFill>
              </a:rPr>
              <a:t>Podiatry </a:t>
            </a:r>
            <a:r>
              <a:rPr lang="en-US">
                <a:solidFill>
                  <a:schemeClr val="bg1"/>
                </a:solidFill>
                <a:latin typeface="Segoe UI"/>
                <a:cs typeface="Segoe UI"/>
              </a:rPr>
              <a:t>– </a:t>
            </a:r>
            <a:r>
              <a:rPr lang="en-US" spc="-5">
                <a:solidFill>
                  <a:schemeClr val="bg1"/>
                </a:solidFill>
                <a:latin typeface="Segoe UI"/>
                <a:cs typeface="Segoe UI"/>
              </a:rPr>
              <a:t>routine</a:t>
            </a:r>
            <a:r>
              <a:rPr lang="en-US" spc="-85">
                <a:solidFill>
                  <a:schemeClr val="bg1"/>
                </a:solidFill>
                <a:latin typeface="Segoe UI"/>
                <a:cs typeface="Segoe UI"/>
              </a:rPr>
              <a:t> </a:t>
            </a:r>
            <a:r>
              <a:rPr lang="en-US" spc="-5">
                <a:solidFill>
                  <a:schemeClr val="bg1"/>
                </a:solidFill>
                <a:latin typeface="Segoe UI"/>
                <a:cs typeface="Segoe UI"/>
              </a:rPr>
              <a:t>exam</a:t>
            </a:r>
          </a:p>
          <a:p>
            <a:pPr marL="835025" marR="1298575" indent="-287020">
              <a:lnSpc>
                <a:spcPct val="100000"/>
              </a:lnSpc>
              <a:spcBef>
                <a:spcPts val="1200"/>
              </a:spcBef>
              <a:buFont typeface="Arial"/>
              <a:buChar char="•"/>
              <a:tabLst>
                <a:tab pos="835025" algn="l"/>
                <a:tab pos="835660" algn="l"/>
              </a:tabLst>
            </a:pPr>
            <a:r>
              <a:rPr lang="en-US" spc="5">
                <a:solidFill>
                  <a:schemeClr val="bg1"/>
                </a:solidFill>
              </a:rPr>
              <a:t>Primary </a:t>
            </a:r>
            <a:r>
              <a:rPr lang="en-US">
                <a:solidFill>
                  <a:schemeClr val="bg1"/>
                </a:solidFill>
              </a:rPr>
              <a:t>care </a:t>
            </a:r>
            <a:r>
              <a:rPr lang="en-US">
                <a:solidFill>
                  <a:schemeClr val="bg1"/>
                </a:solidFill>
                <a:latin typeface="Segoe UI"/>
                <a:cs typeface="Segoe UI"/>
              </a:rPr>
              <a:t>–</a:t>
            </a:r>
            <a:r>
              <a:rPr lang="en-US" spc="-120">
                <a:solidFill>
                  <a:schemeClr val="bg1"/>
                </a:solidFill>
                <a:latin typeface="Segoe UI"/>
                <a:cs typeface="Segoe UI"/>
              </a:rPr>
              <a:t> </a:t>
            </a:r>
            <a:r>
              <a:rPr lang="en-US" spc="-5">
                <a:solidFill>
                  <a:schemeClr val="bg1"/>
                </a:solidFill>
                <a:latin typeface="Segoe UI"/>
                <a:cs typeface="Segoe UI"/>
              </a:rPr>
              <a:t>routine  appointment</a:t>
            </a:r>
          </a:p>
        </p:txBody>
      </p:sp>
      <p:sp>
        <p:nvSpPr>
          <p:cNvPr id="8" name="object 8">
            <a:extLst>
              <a:ext uri="{FF2B5EF4-FFF2-40B4-BE49-F238E27FC236}">
                <a16:creationId xmlns:a16="http://schemas.microsoft.com/office/drawing/2014/main" id="{4EB37757-0519-4F4A-B6AD-03A7FFA1D7AB}"/>
              </a:ext>
            </a:extLst>
          </p:cNvPr>
          <p:cNvSpPr/>
          <p:nvPr/>
        </p:nvSpPr>
        <p:spPr>
          <a:xfrm>
            <a:off x="7614086" y="4114801"/>
            <a:ext cx="1366266" cy="138607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57225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1CDE-E1F7-4950-B135-15F32A1E4C79}"/>
              </a:ext>
            </a:extLst>
          </p:cNvPr>
          <p:cNvSpPr>
            <a:spLocks noGrp="1"/>
          </p:cNvSpPr>
          <p:nvPr>
            <p:ph type="title"/>
          </p:nvPr>
        </p:nvSpPr>
        <p:spPr>
          <a:xfrm>
            <a:off x="630935" y="2607011"/>
            <a:ext cx="7882130" cy="2387600"/>
          </a:xfrm>
        </p:spPr>
        <p:txBody>
          <a:bodyPr vert="horz" lIns="91440" tIns="45720" rIns="91440" bIns="45720" rtlCol="0" anchor="t">
            <a:normAutofit/>
          </a:bodyPr>
          <a:lstStyle/>
          <a:p>
            <a:r>
              <a:rPr lang="en-US" sz="4800" b="1" kern="1200">
                <a:solidFill>
                  <a:schemeClr val="tx1"/>
                </a:solidFill>
                <a:latin typeface="+mj-lt"/>
                <a:ea typeface="+mj-ea"/>
                <a:cs typeface="+mj-cs"/>
              </a:rPr>
              <a:t>Scheduling Manager (SM)</a:t>
            </a:r>
            <a:br>
              <a:rPr lang="en-US" sz="4800" b="1" kern="1200">
                <a:solidFill>
                  <a:schemeClr val="tx1"/>
                </a:solidFill>
                <a:latin typeface="+mj-lt"/>
                <a:ea typeface="+mj-ea"/>
                <a:cs typeface="+mj-cs"/>
              </a:rPr>
            </a:br>
            <a:r>
              <a:rPr lang="en-US" sz="4800" b="1" kern="1200">
                <a:solidFill>
                  <a:schemeClr val="tx1"/>
                </a:solidFill>
                <a:latin typeface="+mj-lt"/>
                <a:ea typeface="+mj-ea"/>
                <a:cs typeface="+mj-cs"/>
              </a:rPr>
              <a:t>Processing a Community Care Request (Request Manager)</a:t>
            </a:r>
          </a:p>
        </p:txBody>
      </p:sp>
      <p:sp>
        <p:nvSpPr>
          <p:cNvPr id="4" name="Slide Number Placeholder 3">
            <a:extLst>
              <a:ext uri="{FF2B5EF4-FFF2-40B4-BE49-F238E27FC236}">
                <a16:creationId xmlns:a16="http://schemas.microsoft.com/office/drawing/2014/main" id="{397D13F4-ECF8-4E48-B7FA-2AC950C64DCD}"/>
              </a:ext>
            </a:extLst>
          </p:cNvPr>
          <p:cNvSpPr>
            <a:spLocks noGrp="1"/>
          </p:cNvSpPr>
          <p:nvPr>
            <p:ph type="sldNum" sz="quarter" idx="10"/>
          </p:nvPr>
        </p:nvSpPr>
        <p:spPr>
          <a:xfrm>
            <a:off x="6457950" y="6356350"/>
            <a:ext cx="2057400" cy="365125"/>
          </a:xfrm>
        </p:spPr>
        <p:txBody>
          <a:bodyPr vert="horz" lIns="91440" tIns="45720" rIns="91440" bIns="45720" rtlCol="0" anchor="ctr">
            <a:normAutofit/>
          </a:bodyPr>
          <a:lstStyle/>
          <a:p>
            <a:pPr>
              <a:spcAft>
                <a:spcPts val="600"/>
              </a:spcAft>
            </a:pPr>
            <a:fld id="{9B8B01BA-673E-4211-9E64-C22898E6AF66}" type="slidenum">
              <a:rPr lang="en-US" smtClean="0">
                <a:solidFill>
                  <a:schemeClr val="tx1">
                    <a:tint val="75000"/>
                  </a:schemeClr>
                </a:solidFill>
              </a:rPr>
              <a:pPr>
                <a:spcAft>
                  <a:spcPts val="600"/>
                </a:spcAft>
              </a:pPr>
              <a:t>30</a:t>
            </a:fld>
            <a:endParaRPr lang="en-US">
              <a:solidFill>
                <a:schemeClr val="tx1">
                  <a:tint val="75000"/>
                </a:schemeClr>
              </a:solidFill>
            </a:endParaRPr>
          </a:p>
        </p:txBody>
      </p:sp>
    </p:spTree>
    <p:extLst>
      <p:ext uri="{BB962C8B-B14F-4D97-AF65-F5344CB8AC3E}">
        <p14:creationId xmlns:p14="http://schemas.microsoft.com/office/powerpoint/2010/main" val="63015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D70F1-08EC-4BB7-B4F2-AA03CCB78D76}"/>
              </a:ext>
            </a:extLst>
          </p:cNvPr>
          <p:cNvSpPr>
            <a:spLocks noGrp="1"/>
          </p:cNvSpPr>
          <p:nvPr>
            <p:ph type="title"/>
          </p:nvPr>
        </p:nvSpPr>
        <p:spPr/>
        <p:txBody>
          <a:bodyPr/>
          <a:lstStyle/>
          <a:p>
            <a:r>
              <a:rPr lang="en-US"/>
              <a:t>Scheduling Manager Log In Warning</a:t>
            </a:r>
          </a:p>
        </p:txBody>
      </p:sp>
      <p:sp>
        <p:nvSpPr>
          <p:cNvPr id="4" name="Slide Number Placeholder 3">
            <a:extLst>
              <a:ext uri="{FF2B5EF4-FFF2-40B4-BE49-F238E27FC236}">
                <a16:creationId xmlns:a16="http://schemas.microsoft.com/office/drawing/2014/main" id="{628F6D37-D28D-4899-820B-F99074F8FC14}"/>
              </a:ext>
            </a:extLst>
          </p:cNvPr>
          <p:cNvSpPr>
            <a:spLocks noGrp="1"/>
          </p:cNvSpPr>
          <p:nvPr>
            <p:ph type="sldNum" sz="quarter" idx="10"/>
          </p:nvPr>
        </p:nvSpPr>
        <p:spPr/>
        <p:txBody>
          <a:bodyPr/>
          <a:lstStyle/>
          <a:p>
            <a:fld id="{9B8B01BA-673E-4211-9E64-C22898E6AF66}" type="slidenum">
              <a:rPr lang="en-US" smtClean="0"/>
              <a:pPr/>
              <a:t>31</a:t>
            </a:fld>
            <a:endParaRPr lang="en-US"/>
          </a:p>
        </p:txBody>
      </p:sp>
      <p:sp>
        <p:nvSpPr>
          <p:cNvPr id="5" name="Rectangle 4">
            <a:extLst>
              <a:ext uri="{FF2B5EF4-FFF2-40B4-BE49-F238E27FC236}">
                <a16:creationId xmlns:a16="http://schemas.microsoft.com/office/drawing/2014/main" id="{D1170808-D46A-4BCF-9253-2469DC1C7D25}"/>
              </a:ext>
            </a:extLst>
          </p:cNvPr>
          <p:cNvSpPr/>
          <p:nvPr/>
        </p:nvSpPr>
        <p:spPr>
          <a:xfrm>
            <a:off x="4450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pic>
        <p:nvPicPr>
          <p:cNvPr id="6" name="Picture 5">
            <a:extLst>
              <a:ext uri="{FF2B5EF4-FFF2-40B4-BE49-F238E27FC236}">
                <a16:creationId xmlns:a16="http://schemas.microsoft.com/office/drawing/2014/main" id="{46933F57-7676-4D34-9840-60653A83977C}"/>
              </a:ext>
            </a:extLst>
          </p:cNvPr>
          <p:cNvPicPr/>
          <p:nvPr/>
        </p:nvPicPr>
        <p:blipFill>
          <a:blip r:embed="rId3"/>
          <a:stretch>
            <a:fillRect/>
          </a:stretch>
        </p:blipFill>
        <p:spPr>
          <a:xfrm>
            <a:off x="1506583" y="1036320"/>
            <a:ext cx="6035040" cy="3200750"/>
          </a:xfrm>
          <a:prstGeom prst="rect">
            <a:avLst/>
          </a:prstGeom>
        </p:spPr>
      </p:pic>
      <p:sp>
        <p:nvSpPr>
          <p:cNvPr id="3" name="Arrow: Right 2">
            <a:extLst>
              <a:ext uri="{FF2B5EF4-FFF2-40B4-BE49-F238E27FC236}">
                <a16:creationId xmlns:a16="http://schemas.microsoft.com/office/drawing/2014/main" id="{5EB5C896-8E47-4796-A094-D3A571DD7105}"/>
              </a:ext>
            </a:extLst>
          </p:cNvPr>
          <p:cNvSpPr/>
          <p:nvPr/>
        </p:nvSpPr>
        <p:spPr>
          <a:xfrm>
            <a:off x="3591603" y="3543998"/>
            <a:ext cx="527563" cy="3619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FF0000"/>
              </a:solidFill>
            </a:endParaRPr>
          </a:p>
        </p:txBody>
      </p:sp>
      <p:sp>
        <p:nvSpPr>
          <p:cNvPr id="7" name="TextBox 6">
            <a:extLst>
              <a:ext uri="{FF2B5EF4-FFF2-40B4-BE49-F238E27FC236}">
                <a16:creationId xmlns:a16="http://schemas.microsoft.com/office/drawing/2014/main" id="{50358DC4-E6F7-4AEE-B091-59DAD105B6CE}"/>
              </a:ext>
            </a:extLst>
          </p:cNvPr>
          <p:cNvSpPr txBox="1"/>
          <p:nvPr/>
        </p:nvSpPr>
        <p:spPr>
          <a:xfrm>
            <a:off x="380999" y="4498523"/>
            <a:ext cx="8382000"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a:solidFill>
                  <a:srgbClr val="000000"/>
                </a:solidFill>
                <a:effectLst/>
                <a:latin typeface="Calibri" panose="020F0502020204030204" pitchFamily="34" charset="0"/>
                <a:ea typeface="MS Mincho" panose="02020609040205080304" pitchFamily="49" charset="-128"/>
                <a:cs typeface="Calibri" panose="020F0502020204030204" pitchFamily="34" charset="0"/>
              </a:rPr>
              <a:t>The Veteran’s appointment request is processed using Scheduling Manager. When logging in, this warning message stating that the system does not display patient warnings appears. The Request Manager will select “</a:t>
            </a:r>
            <a:r>
              <a:rPr lang="en-US" sz="22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Accept</a:t>
            </a:r>
            <a:r>
              <a:rPr lang="en-US" sz="2200">
                <a:solidFill>
                  <a:srgbClr val="000000"/>
                </a:solidFill>
                <a:effectLst/>
                <a:latin typeface="Calibri" panose="020F0502020204030204" pitchFamily="34" charset="0"/>
                <a:ea typeface="MS Mincho" panose="02020609040205080304" pitchFamily="49" charset="-128"/>
                <a:cs typeface="Calibri" panose="020F0502020204030204" pitchFamily="34" charset="0"/>
              </a:rPr>
              <a:t>” to proceed.</a:t>
            </a:r>
            <a:endParaRPr lang="en-US" sz="22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276456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A700-F3DB-49CA-9C67-9D874F82547F}"/>
              </a:ext>
            </a:extLst>
          </p:cNvPr>
          <p:cNvSpPr>
            <a:spLocks noGrp="1"/>
          </p:cNvSpPr>
          <p:nvPr>
            <p:ph type="title"/>
          </p:nvPr>
        </p:nvSpPr>
        <p:spPr/>
        <p:txBody>
          <a:bodyPr/>
          <a:lstStyle/>
          <a:p>
            <a:r>
              <a:rPr lang="en-US"/>
              <a:t>View Veteran CC Requests</a:t>
            </a:r>
          </a:p>
        </p:txBody>
      </p:sp>
      <p:sp>
        <p:nvSpPr>
          <p:cNvPr id="4" name="Slide Number Placeholder 3">
            <a:extLst>
              <a:ext uri="{FF2B5EF4-FFF2-40B4-BE49-F238E27FC236}">
                <a16:creationId xmlns:a16="http://schemas.microsoft.com/office/drawing/2014/main" id="{E9EFD63A-87C8-4A61-9C66-44306A8A9581}"/>
              </a:ext>
            </a:extLst>
          </p:cNvPr>
          <p:cNvSpPr>
            <a:spLocks noGrp="1"/>
          </p:cNvSpPr>
          <p:nvPr>
            <p:ph type="sldNum" sz="quarter" idx="10"/>
          </p:nvPr>
        </p:nvSpPr>
        <p:spPr/>
        <p:txBody>
          <a:bodyPr/>
          <a:lstStyle/>
          <a:p>
            <a:fld id="{9B8B01BA-673E-4211-9E64-C22898E6AF66}" type="slidenum">
              <a:rPr lang="en-US" smtClean="0"/>
              <a:pPr/>
              <a:t>32</a:t>
            </a:fld>
            <a:endParaRPr lang="en-US"/>
          </a:p>
        </p:txBody>
      </p:sp>
      <p:sp>
        <p:nvSpPr>
          <p:cNvPr id="5" name="object 6">
            <a:extLst>
              <a:ext uri="{FF2B5EF4-FFF2-40B4-BE49-F238E27FC236}">
                <a16:creationId xmlns:a16="http://schemas.microsoft.com/office/drawing/2014/main" id="{FE6450A2-5FC1-4DD7-BE60-F17E8C2539F2}"/>
              </a:ext>
            </a:extLst>
          </p:cNvPr>
          <p:cNvSpPr txBox="1"/>
          <p:nvPr/>
        </p:nvSpPr>
        <p:spPr>
          <a:xfrm>
            <a:off x="160421" y="655320"/>
            <a:ext cx="8983579" cy="1367041"/>
          </a:xfrm>
          <a:prstGeom prst="rect">
            <a:avLst/>
          </a:prstGeom>
        </p:spPr>
        <p:txBody>
          <a:bodyPr vert="horz" wrap="square" lIns="0" tIns="12700" rIns="0" bIns="0" rtlCol="0" anchor="t">
            <a:spAutoFit/>
          </a:bodyPr>
          <a:lstStyle/>
          <a:p>
            <a:pPr marL="92710" marR="245745">
              <a:lnSpc>
                <a:spcPct val="100000"/>
              </a:lnSpc>
              <a:spcBef>
                <a:spcPts val="100"/>
              </a:spcBef>
            </a:pPr>
            <a:r>
              <a:rPr lang="en-US" sz="2200" spc="-10">
                <a:cs typeface="Calibri"/>
              </a:rPr>
              <a:t>Request Managers </a:t>
            </a:r>
            <a:r>
              <a:rPr lang="en-US" sz="2200" b="1" spc="-5">
                <a:cs typeface="Calibri"/>
              </a:rPr>
              <a:t>must</a:t>
            </a:r>
            <a:r>
              <a:rPr lang="en-US" sz="2200" spc="-5">
                <a:cs typeface="Calibri"/>
              </a:rPr>
              <a:t> access SM </a:t>
            </a:r>
            <a:r>
              <a:rPr lang="en-US" sz="2200" spc="-10">
                <a:cs typeface="Calibri"/>
              </a:rPr>
              <a:t>at </a:t>
            </a:r>
            <a:r>
              <a:rPr lang="en-US" sz="2200" spc="-5">
                <a:cs typeface="Calibri"/>
              </a:rPr>
              <a:t>least once  daily </a:t>
            </a:r>
            <a:r>
              <a:rPr lang="en-US" sz="2200" spc="-10">
                <a:cs typeface="Calibri"/>
              </a:rPr>
              <a:t>to </a:t>
            </a:r>
            <a:r>
              <a:rPr lang="en-US" sz="2200" spc="-5">
                <a:cs typeface="Calibri"/>
              </a:rPr>
              <a:t>look </a:t>
            </a:r>
            <a:r>
              <a:rPr lang="en-US" sz="2200" spc="-15">
                <a:cs typeface="Calibri"/>
              </a:rPr>
              <a:t>for </a:t>
            </a:r>
            <a:r>
              <a:rPr lang="en-US" sz="2200" spc="-5">
                <a:cs typeface="Calibri"/>
              </a:rPr>
              <a:t>new </a:t>
            </a:r>
            <a:r>
              <a:rPr lang="en-US" sz="2200">
                <a:cs typeface="Calibri"/>
              </a:rPr>
              <a:t>and </a:t>
            </a:r>
            <a:r>
              <a:rPr lang="en-US" sz="2200" spc="-10">
                <a:cs typeface="Calibri"/>
              </a:rPr>
              <a:t>updated community </a:t>
            </a:r>
            <a:r>
              <a:rPr lang="en-US" sz="2200" spc="-15">
                <a:cs typeface="Calibri"/>
              </a:rPr>
              <a:t>care  </a:t>
            </a:r>
            <a:r>
              <a:rPr lang="en-US" sz="2200" spc="-5">
                <a:cs typeface="Calibri"/>
              </a:rPr>
              <a:t>requests.  Select the </a:t>
            </a:r>
            <a:r>
              <a:rPr lang="en-US" sz="2200" b="1" spc="-5">
                <a:cs typeface="Calibri"/>
              </a:rPr>
              <a:t>Community Care</a:t>
            </a:r>
            <a:r>
              <a:rPr lang="en-US" sz="2200" spc="-5">
                <a:cs typeface="Calibri"/>
              </a:rPr>
              <a:t> ‘Request Type’ to view CC appointment requests (left pane). To view the CC request, select one from the list on the left pane.</a:t>
            </a:r>
            <a:endParaRPr lang="en-US" sz="2200">
              <a:cs typeface="Calibri"/>
            </a:endParaRPr>
          </a:p>
        </p:txBody>
      </p:sp>
      <p:pic>
        <p:nvPicPr>
          <p:cNvPr id="3" name="Picture 5" descr="A screenshot of a social media post&#10;&#10;Description automatically generated">
            <a:extLst>
              <a:ext uri="{FF2B5EF4-FFF2-40B4-BE49-F238E27FC236}">
                <a16:creationId xmlns:a16="http://schemas.microsoft.com/office/drawing/2014/main" id="{09620736-145D-493F-B235-E5D270E3CDCA}"/>
              </a:ext>
            </a:extLst>
          </p:cNvPr>
          <p:cNvPicPr>
            <a:picLocks noChangeAspect="1"/>
          </p:cNvPicPr>
          <p:nvPr/>
        </p:nvPicPr>
        <p:blipFill>
          <a:blip r:embed="rId3"/>
          <a:stretch>
            <a:fillRect/>
          </a:stretch>
        </p:blipFill>
        <p:spPr>
          <a:xfrm>
            <a:off x="212558" y="2029828"/>
            <a:ext cx="8618621" cy="4141871"/>
          </a:xfrm>
          <a:prstGeom prst="rect">
            <a:avLst/>
          </a:prstGeom>
        </p:spPr>
      </p:pic>
    </p:spTree>
    <p:extLst>
      <p:ext uri="{BB962C8B-B14F-4D97-AF65-F5344CB8AC3E}">
        <p14:creationId xmlns:p14="http://schemas.microsoft.com/office/powerpoint/2010/main" val="3697946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9A5F-DD5E-4479-A57C-9DB8ED3D48B7}"/>
              </a:ext>
            </a:extLst>
          </p:cNvPr>
          <p:cNvSpPr>
            <a:spLocks noGrp="1"/>
          </p:cNvSpPr>
          <p:nvPr>
            <p:ph type="title"/>
          </p:nvPr>
        </p:nvSpPr>
        <p:spPr>
          <a:xfrm>
            <a:off x="129887" y="-355311"/>
            <a:ext cx="7886700" cy="1325563"/>
          </a:xfrm>
        </p:spPr>
        <p:txBody>
          <a:bodyPr vert="horz" lIns="91440" tIns="45720" rIns="91440" bIns="45720" rtlCol="0" anchor="ctr">
            <a:normAutofit/>
          </a:bodyPr>
          <a:lstStyle/>
          <a:p>
            <a:r>
              <a:rPr lang="en-US" sz="4400" kern="1200">
                <a:latin typeface="+mj-lt"/>
                <a:ea typeface="+mj-ea"/>
                <a:cs typeface="+mj-cs"/>
              </a:rPr>
              <a:t>Request Details </a:t>
            </a:r>
          </a:p>
        </p:txBody>
      </p:sp>
      <p:sp>
        <p:nvSpPr>
          <p:cNvPr id="4" name="Slide Number Placeholder 3">
            <a:extLst>
              <a:ext uri="{FF2B5EF4-FFF2-40B4-BE49-F238E27FC236}">
                <a16:creationId xmlns:a16="http://schemas.microsoft.com/office/drawing/2014/main" id="{7DFF8951-6919-42A8-B4C7-497321E4A38F}"/>
              </a:ext>
            </a:extLst>
          </p:cNvPr>
          <p:cNvSpPr>
            <a:spLocks noGrp="1"/>
          </p:cNvSpPr>
          <p:nvPr>
            <p:ph type="sldNum" sz="quarter" idx="10"/>
          </p:nvPr>
        </p:nvSpPr>
        <p:spPr>
          <a:xfrm>
            <a:off x="6457950" y="6356350"/>
            <a:ext cx="2057400" cy="365125"/>
          </a:xfrm>
        </p:spPr>
        <p:txBody>
          <a:bodyPr vert="horz" lIns="91440" tIns="45720" rIns="91440" bIns="45720" rtlCol="0" anchor="ctr">
            <a:normAutofit/>
          </a:bodyPr>
          <a:lstStyle/>
          <a:p>
            <a:pPr>
              <a:spcAft>
                <a:spcPts val="600"/>
              </a:spcAft>
            </a:pPr>
            <a:fld id="{9B8B01BA-673E-4211-9E64-C22898E6AF66}" type="slidenum">
              <a:rPr lang="en-US" smtClean="0">
                <a:solidFill>
                  <a:schemeClr val="tx1">
                    <a:tint val="75000"/>
                  </a:schemeClr>
                </a:solidFill>
              </a:rPr>
              <a:pPr>
                <a:spcAft>
                  <a:spcPts val="600"/>
                </a:spcAft>
              </a:pPr>
              <a:t>33</a:t>
            </a:fld>
            <a:endParaRPr lang="en-US">
              <a:solidFill>
                <a:schemeClr val="tx1">
                  <a:tint val="75000"/>
                </a:schemeClr>
              </a:solidFill>
            </a:endParaRPr>
          </a:p>
        </p:txBody>
      </p:sp>
      <p:pic>
        <p:nvPicPr>
          <p:cNvPr id="5" name="Picture 4">
            <a:extLst>
              <a:ext uri="{FF2B5EF4-FFF2-40B4-BE49-F238E27FC236}">
                <a16:creationId xmlns:a16="http://schemas.microsoft.com/office/drawing/2014/main" id="{28912337-81FD-4ADE-B6E1-F7C1946A36F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9887" y="645476"/>
            <a:ext cx="5486400" cy="5567045"/>
          </a:xfrm>
          <a:prstGeom prst="rect">
            <a:avLst/>
          </a:prstGeom>
          <a:noFill/>
          <a:ln>
            <a:noFill/>
          </a:ln>
        </p:spPr>
      </p:pic>
      <p:sp>
        <p:nvSpPr>
          <p:cNvPr id="3" name="TextBox 2">
            <a:extLst>
              <a:ext uri="{FF2B5EF4-FFF2-40B4-BE49-F238E27FC236}">
                <a16:creationId xmlns:a16="http://schemas.microsoft.com/office/drawing/2014/main" id="{D5FF2B60-052B-4CD1-AA0B-0851E753EA2E}"/>
              </a:ext>
            </a:extLst>
          </p:cNvPr>
          <p:cNvSpPr txBox="1"/>
          <p:nvPr/>
        </p:nvSpPr>
        <p:spPr>
          <a:xfrm>
            <a:off x="5643997" y="645476"/>
            <a:ext cx="3500003" cy="5401479"/>
          </a:xfrm>
          <a:prstGeom prst="rect">
            <a:avLst/>
          </a:prstGeom>
          <a:noFill/>
        </p:spPr>
        <p:txBody>
          <a:bodyPr wrap="square" rtlCol="0">
            <a:spAutoFit/>
          </a:bodyPr>
          <a:lstStyle/>
          <a:p>
            <a:pPr marL="38100" marR="0">
              <a:spcBef>
                <a:spcPts val="30"/>
              </a:spcBef>
              <a:spcAft>
                <a:spcPts val="0"/>
              </a:spcAft>
            </a:pPr>
            <a:r>
              <a:rPr lang="en-US" sz="1500">
                <a:solidFill>
                  <a:srgbClr val="000000"/>
                </a:solidFill>
                <a:effectLst/>
                <a:latin typeface="Calibri" panose="020F0502020204030204" pitchFamily="34" charset="0"/>
                <a:ea typeface="MS Mincho" panose="02020609040205080304" pitchFamily="49" charset="-128"/>
                <a:cs typeface="Calibri" panose="020F0502020204030204" pitchFamily="34" charset="0"/>
              </a:rPr>
              <a:t>Details that are shown in the </a:t>
            </a:r>
            <a:r>
              <a:rPr lang="en-US" sz="15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Veteran Requests</a:t>
            </a:r>
            <a:r>
              <a:rPr lang="en-US" sz="1500">
                <a:solidFill>
                  <a:srgbClr val="000000"/>
                </a:solidFill>
                <a:effectLst/>
                <a:latin typeface="Calibri" panose="020F0502020204030204" pitchFamily="34" charset="0"/>
                <a:ea typeface="MS Mincho" panose="02020609040205080304" pitchFamily="49" charset="-128"/>
                <a:cs typeface="Calibri" panose="020F0502020204030204" pitchFamily="34" charset="0"/>
              </a:rPr>
              <a:t> right pane include:</a:t>
            </a:r>
            <a:endParaRPr lang="en-US" sz="15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marL="342900" marR="0" lvl="0" indent="-342900">
              <a:spcBef>
                <a:spcPts val="30"/>
              </a:spcBef>
              <a:spcAft>
                <a:spcPts val="0"/>
              </a:spcAft>
              <a:buFont typeface="Arial" panose="020B0604020202020204" pitchFamily="34" charset="0"/>
              <a:buChar char="*"/>
            </a:pPr>
            <a:r>
              <a:rPr lang="en-US" sz="1500">
                <a:solidFill>
                  <a:srgbClr val="000000"/>
                </a:solidFill>
                <a:effectLst/>
                <a:latin typeface="Calibri" panose="020F0502020204030204" pitchFamily="34" charset="0"/>
                <a:ea typeface="MS Mincho" panose="02020609040205080304" pitchFamily="49" charset="-128"/>
                <a:cs typeface="Calibri" panose="020F0502020204030204" pitchFamily="34" charset="0"/>
              </a:rPr>
              <a:t> Current Status – current appointment status (e.g. Submitted, Cancelled, Scheduled in Community)</a:t>
            </a:r>
            <a:endParaRPr lang="en-US" sz="15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marL="342900" marR="0" lvl="0" indent="-342900">
              <a:spcBef>
                <a:spcPts val="30"/>
              </a:spcBef>
              <a:spcAft>
                <a:spcPts val="0"/>
              </a:spcAft>
              <a:buFont typeface="Arial" panose="020B0604020202020204" pitchFamily="34" charset="0"/>
              <a:buChar char="*"/>
            </a:pPr>
            <a:r>
              <a:rPr lang="en-US" sz="1500">
                <a:solidFill>
                  <a:srgbClr val="000000"/>
                </a:solidFill>
                <a:effectLst/>
                <a:latin typeface="Calibri" panose="020F0502020204030204" pitchFamily="34" charset="0"/>
                <a:ea typeface="MS Mincho" panose="02020609040205080304" pitchFamily="49" charset="-128"/>
                <a:cs typeface="Calibri" panose="020F0502020204030204" pitchFamily="34" charset="0"/>
              </a:rPr>
              <a:t>Patient Details - the Veteran’s full name, date of birth, Social Security Number, last activity and date when the appointment request was submitted.</a:t>
            </a:r>
            <a:endParaRPr lang="en-US" sz="15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marL="342900" marR="0" lvl="0" indent="-342900">
              <a:spcBef>
                <a:spcPts val="30"/>
              </a:spcBef>
              <a:spcAft>
                <a:spcPts val="0"/>
              </a:spcAft>
              <a:buFont typeface="Arial" panose="020B0604020202020204" pitchFamily="34" charset="0"/>
              <a:buChar char="*"/>
            </a:pPr>
            <a:r>
              <a:rPr lang="en-US" sz="1500">
                <a:solidFill>
                  <a:srgbClr val="000000"/>
                </a:solidFill>
                <a:effectLst/>
                <a:latin typeface="Calibri" panose="020F0502020204030204" pitchFamily="34" charset="0"/>
                <a:ea typeface="MS Mincho" panose="02020609040205080304" pitchFamily="49" charset="-128"/>
                <a:cs typeface="Calibri" panose="020F0502020204030204" pitchFamily="34" charset="0"/>
              </a:rPr>
              <a:t>Request Details - Requested service, clinic location, type of care, appointment reminder call preferences, and any additional information provided by the veteran.</a:t>
            </a:r>
            <a:endParaRPr lang="en-US" sz="15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marL="342900" marR="0" lvl="0" indent="-342900">
              <a:spcBef>
                <a:spcPts val="30"/>
              </a:spcBef>
              <a:spcAft>
                <a:spcPts val="0"/>
              </a:spcAft>
              <a:buFont typeface="Arial" panose="020B0604020202020204" pitchFamily="34" charset="0"/>
              <a:buChar char="*"/>
            </a:pPr>
            <a:r>
              <a:rPr lang="en-US" sz="1500">
                <a:solidFill>
                  <a:srgbClr val="000000"/>
                </a:solidFill>
                <a:effectLst/>
                <a:latin typeface="Calibri" panose="020F0502020204030204" pitchFamily="34" charset="0"/>
                <a:ea typeface="MS Mincho" panose="02020609040205080304" pitchFamily="49" charset="-128"/>
                <a:cs typeface="Calibri" panose="020F0502020204030204" pitchFamily="34" charset="0"/>
              </a:rPr>
              <a:t>Request Date/Time - the Veteran may select up to three preferred appointment dates and times (AM or PM).</a:t>
            </a:r>
            <a:endParaRPr lang="en-US" sz="15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marL="342900" marR="0" lvl="0" indent="-342900">
              <a:spcBef>
                <a:spcPts val="30"/>
              </a:spcBef>
              <a:spcAft>
                <a:spcPts val="0"/>
              </a:spcAft>
              <a:buFont typeface="Arial" panose="020B0604020202020204" pitchFamily="34" charset="0"/>
              <a:buChar char="*"/>
            </a:pPr>
            <a:r>
              <a:rPr lang="en-US" sz="1500">
                <a:solidFill>
                  <a:srgbClr val="000000"/>
                </a:solidFill>
                <a:effectLst/>
                <a:latin typeface="Calibri" panose="020F0502020204030204" pitchFamily="34" charset="0"/>
                <a:ea typeface="MS Mincho" panose="02020609040205080304" pitchFamily="49" charset="-128"/>
                <a:cs typeface="Calibri" panose="020F0502020204030204" pitchFamily="34" charset="0"/>
              </a:rPr>
              <a:t>Patient Contact – Phone number, best time to call, text capabilities, email address, and frequency of notifications.</a:t>
            </a:r>
            <a:endParaRPr lang="en-US" sz="15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95741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DBC2-F8F3-4DBF-96D4-D7A42A7D24D2}"/>
              </a:ext>
            </a:extLst>
          </p:cNvPr>
          <p:cNvSpPr>
            <a:spLocks noGrp="1"/>
          </p:cNvSpPr>
          <p:nvPr>
            <p:ph type="title"/>
          </p:nvPr>
        </p:nvSpPr>
        <p:spPr/>
        <p:txBody>
          <a:bodyPr/>
          <a:lstStyle/>
          <a:p>
            <a:r>
              <a:rPr lang="en-US" dirty="0"/>
              <a:t>Sorting Questions </a:t>
            </a:r>
          </a:p>
        </p:txBody>
      </p:sp>
      <p:sp>
        <p:nvSpPr>
          <p:cNvPr id="3" name="Content Placeholder 2">
            <a:extLst>
              <a:ext uri="{FF2B5EF4-FFF2-40B4-BE49-F238E27FC236}">
                <a16:creationId xmlns:a16="http://schemas.microsoft.com/office/drawing/2014/main" id="{C9B68C40-CCD9-422C-9A35-769435690DE3}"/>
              </a:ext>
            </a:extLst>
          </p:cNvPr>
          <p:cNvSpPr>
            <a:spLocks noGrp="1"/>
          </p:cNvSpPr>
          <p:nvPr>
            <p:ph idx="1"/>
          </p:nvPr>
        </p:nvSpPr>
        <p:spPr/>
        <p:txBody>
          <a:bodyPr>
            <a:normAutofit/>
          </a:bodyPr>
          <a:lstStyle/>
          <a:p>
            <a:r>
              <a:rPr lang="en-US" dirty="0"/>
              <a:t>Contact the Veteran to ask sorting questions, if applicable. </a:t>
            </a:r>
          </a:p>
          <a:p>
            <a:pPr lvl="1"/>
            <a:r>
              <a:rPr lang="en-US" dirty="0"/>
              <a:t>If the Veteran Answers “Yes” to any of the sorting questions, the request must be canceled in Scheduling Manager. The Request Manager must follow local guidance and contact clinical staff to evaluate the Veteran further.  </a:t>
            </a:r>
          </a:p>
          <a:p>
            <a:r>
              <a:rPr lang="en-US" dirty="0"/>
              <a:t>If the request doesn’t warrant sorting questions, the Request Manager would complete the consult and begin the scheduling process.   </a:t>
            </a:r>
          </a:p>
        </p:txBody>
      </p:sp>
      <p:sp>
        <p:nvSpPr>
          <p:cNvPr id="4" name="Slide Number Placeholder 3">
            <a:extLst>
              <a:ext uri="{FF2B5EF4-FFF2-40B4-BE49-F238E27FC236}">
                <a16:creationId xmlns:a16="http://schemas.microsoft.com/office/drawing/2014/main" id="{F22362A0-FF3A-44F8-AE7A-6A212A331DF7}"/>
              </a:ext>
            </a:extLst>
          </p:cNvPr>
          <p:cNvSpPr>
            <a:spLocks noGrp="1"/>
          </p:cNvSpPr>
          <p:nvPr>
            <p:ph type="sldNum" sz="quarter" idx="4"/>
          </p:nvPr>
        </p:nvSpPr>
        <p:spPr/>
        <p:txBody>
          <a:bodyPr/>
          <a:lstStyle/>
          <a:p>
            <a:fld id="{9B8B01BA-673E-4211-9E64-C22898E6AF66}" type="slidenum">
              <a:rPr lang="en-US" smtClean="0"/>
              <a:pPr/>
              <a:t>34</a:t>
            </a:fld>
            <a:endParaRPr lang="en-US"/>
          </a:p>
        </p:txBody>
      </p:sp>
    </p:spTree>
    <p:extLst>
      <p:ext uri="{BB962C8B-B14F-4D97-AF65-F5344CB8AC3E}">
        <p14:creationId xmlns:p14="http://schemas.microsoft.com/office/powerpoint/2010/main" val="3504341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9DA2-D81D-46CA-8BFF-28CCB42A0D23}"/>
              </a:ext>
            </a:extLst>
          </p:cNvPr>
          <p:cNvSpPr>
            <a:spLocks noGrp="1"/>
          </p:cNvSpPr>
          <p:nvPr>
            <p:ph type="title"/>
          </p:nvPr>
        </p:nvSpPr>
        <p:spPr>
          <a:xfrm>
            <a:off x="382588" y="-92755"/>
            <a:ext cx="8229600" cy="823119"/>
          </a:xfrm>
        </p:spPr>
        <p:txBody>
          <a:bodyPr/>
          <a:lstStyle/>
          <a:p>
            <a:r>
              <a:rPr lang="en-US" dirty="0">
                <a:solidFill>
                  <a:schemeClr val="bg1"/>
                </a:solidFill>
              </a:rPr>
              <a:t>Create a Consult </a:t>
            </a:r>
          </a:p>
        </p:txBody>
      </p:sp>
      <p:sp>
        <p:nvSpPr>
          <p:cNvPr id="3" name="Content Placeholder 2">
            <a:extLst>
              <a:ext uri="{FF2B5EF4-FFF2-40B4-BE49-F238E27FC236}">
                <a16:creationId xmlns:a16="http://schemas.microsoft.com/office/drawing/2014/main" id="{0E5CF1A7-6CF9-4D20-BACC-2E3B8A7E990A}"/>
              </a:ext>
            </a:extLst>
          </p:cNvPr>
          <p:cNvSpPr>
            <a:spLocks noGrp="1"/>
          </p:cNvSpPr>
          <p:nvPr>
            <p:ph sz="half" idx="2"/>
          </p:nvPr>
        </p:nvSpPr>
        <p:spPr>
          <a:xfrm>
            <a:off x="0" y="1005401"/>
            <a:ext cx="4040188" cy="3951288"/>
          </a:xfrm>
        </p:spPr>
        <p:txBody>
          <a:bodyPr>
            <a:normAutofit fontScale="77500" lnSpcReduction="20000"/>
          </a:bodyPr>
          <a:lstStyle/>
          <a:p>
            <a:r>
              <a:rPr lang="en-US" sz="2000" dirty="0"/>
              <a:t>Depending on the type of care being requested, the Request Manager would create a Direct Scheduling or Primary Care Administrative Consult for the Veteran in CPRS.</a:t>
            </a:r>
          </a:p>
          <a:p>
            <a:r>
              <a:rPr lang="en-US" sz="2000" dirty="0"/>
              <a:t>Direct Scheduling Community Care Consults do not need to be triaged by a clinician and can be used for the entire episode of care.  </a:t>
            </a:r>
          </a:p>
          <a:p>
            <a:r>
              <a:rPr lang="en-US" sz="2000" dirty="0"/>
              <a:t>A Veteran can request these services, without needing a clinician to enter the consult, as Direct Scheduling consults are patient directed.</a:t>
            </a:r>
          </a:p>
          <a:p>
            <a:r>
              <a:rPr lang="en-US" sz="2000" dirty="0"/>
              <a:t>The Request Manager will complete the consult with pre-filled approved services (requirement to place name of VA Provider who will be responsible for all communication and oversight of the consult, pre-established SEOC timeframe and pre-filled Provisional Diagnosis (ICD-10 code).</a:t>
            </a:r>
          </a:p>
          <a:p>
            <a:endParaRPr lang="en-US" sz="2000" dirty="0"/>
          </a:p>
          <a:p>
            <a:endParaRPr lang="en-US" dirty="0"/>
          </a:p>
        </p:txBody>
      </p:sp>
      <p:sp>
        <p:nvSpPr>
          <p:cNvPr id="8" name="Text Placeholder 7">
            <a:extLst>
              <a:ext uri="{FF2B5EF4-FFF2-40B4-BE49-F238E27FC236}">
                <a16:creationId xmlns:a16="http://schemas.microsoft.com/office/drawing/2014/main" id="{EE0EC2A7-67FE-47AB-AAE8-F6B4F2B8A031}"/>
              </a:ext>
            </a:extLst>
          </p:cNvPr>
          <p:cNvSpPr>
            <a:spLocks noGrp="1"/>
          </p:cNvSpPr>
          <p:nvPr>
            <p:ph type="body" sz="quarter" idx="3"/>
          </p:nvPr>
        </p:nvSpPr>
        <p:spPr/>
        <p:txBody>
          <a:bodyPr/>
          <a:lstStyle/>
          <a:p>
            <a:endParaRPr lang="en-US"/>
          </a:p>
        </p:txBody>
      </p:sp>
      <p:sp>
        <p:nvSpPr>
          <p:cNvPr id="9" name="Content Placeholder 8">
            <a:extLst>
              <a:ext uri="{FF2B5EF4-FFF2-40B4-BE49-F238E27FC236}">
                <a16:creationId xmlns:a16="http://schemas.microsoft.com/office/drawing/2014/main" id="{AAFBE17D-6B73-42C7-85A4-A6874C9B3896}"/>
              </a:ext>
            </a:extLst>
          </p:cNvPr>
          <p:cNvSpPr>
            <a:spLocks noGrp="1"/>
          </p:cNvSpPr>
          <p:nvPr>
            <p:ph sz="quarter" idx="4"/>
          </p:nvPr>
        </p:nvSpPr>
        <p:spPr>
          <a:xfrm>
            <a:off x="4645025" y="2144712"/>
            <a:ext cx="4041775" cy="2811977"/>
          </a:xfrm>
        </p:spPr>
        <p:txBody>
          <a:bodyPr/>
          <a:lstStyle/>
          <a:p>
            <a:endParaRPr lang="en-US" dirty="0"/>
          </a:p>
        </p:txBody>
      </p:sp>
      <p:sp>
        <p:nvSpPr>
          <p:cNvPr id="4" name="Slide Number Placeholder 3">
            <a:extLst>
              <a:ext uri="{FF2B5EF4-FFF2-40B4-BE49-F238E27FC236}">
                <a16:creationId xmlns:a16="http://schemas.microsoft.com/office/drawing/2014/main" id="{AF5AE573-7753-4B2A-9D3F-BE10489385AB}"/>
              </a:ext>
            </a:extLst>
          </p:cNvPr>
          <p:cNvSpPr>
            <a:spLocks noGrp="1"/>
          </p:cNvSpPr>
          <p:nvPr>
            <p:ph type="sldNum" sz="quarter" idx="10"/>
          </p:nvPr>
        </p:nvSpPr>
        <p:spPr/>
        <p:txBody>
          <a:bodyPr/>
          <a:lstStyle/>
          <a:p>
            <a:fld id="{9B8B01BA-673E-4211-9E64-C22898E6AF66}" type="slidenum">
              <a:rPr lang="en-US" smtClean="0"/>
              <a:pPr/>
              <a:t>35</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FFE12093-3B83-4DE9-9089-BE3F1C6AB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694" y="944657"/>
            <a:ext cx="4560706" cy="4057859"/>
          </a:xfrm>
          <a:prstGeom prst="rect">
            <a:avLst/>
          </a:prstGeom>
        </p:spPr>
      </p:pic>
    </p:spTree>
    <p:extLst>
      <p:ext uri="{BB962C8B-B14F-4D97-AF65-F5344CB8AC3E}">
        <p14:creationId xmlns:p14="http://schemas.microsoft.com/office/powerpoint/2010/main" val="1215907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C4FDB-CFD1-4EFB-93AC-F8C8B57B0D38}"/>
              </a:ext>
            </a:extLst>
          </p:cNvPr>
          <p:cNvSpPr>
            <a:spLocks noGrp="1"/>
          </p:cNvSpPr>
          <p:nvPr>
            <p:ph type="title"/>
          </p:nvPr>
        </p:nvSpPr>
        <p:spPr/>
        <p:txBody>
          <a:bodyPr/>
          <a:lstStyle/>
          <a:p>
            <a:r>
              <a:rPr lang="en-US" dirty="0"/>
              <a:t>Consult Completion </a:t>
            </a:r>
          </a:p>
        </p:txBody>
      </p:sp>
      <p:sp>
        <p:nvSpPr>
          <p:cNvPr id="3" name="Content Placeholder 2">
            <a:extLst>
              <a:ext uri="{FF2B5EF4-FFF2-40B4-BE49-F238E27FC236}">
                <a16:creationId xmlns:a16="http://schemas.microsoft.com/office/drawing/2014/main" id="{3AC623D7-7681-4C73-8244-CF97206DD1C4}"/>
              </a:ext>
            </a:extLst>
          </p:cNvPr>
          <p:cNvSpPr>
            <a:spLocks noGrp="1"/>
          </p:cNvSpPr>
          <p:nvPr>
            <p:ph idx="1"/>
          </p:nvPr>
        </p:nvSpPr>
        <p:spPr/>
        <p:txBody>
          <a:bodyPr/>
          <a:lstStyle/>
          <a:p>
            <a:r>
              <a:rPr lang="en-US" sz="2000" dirty="0"/>
              <a:t>Before proceeding with the scheduling process, the Request Manager will review the consult for completeness. This includes completing MSA Eligibility Verification Tab, ensuring the SEOC information has been added, and checking the box to send the consult to HSRM. </a:t>
            </a:r>
          </a:p>
          <a:p>
            <a:r>
              <a:rPr lang="en-US" sz="2000" dirty="0"/>
              <a:t>Afterwards, the Request manage is ready to begin the scheduling process.</a:t>
            </a:r>
          </a:p>
          <a:p>
            <a:endParaRPr lang="en-US" sz="2000" dirty="0"/>
          </a:p>
          <a:p>
            <a:endParaRPr lang="en-US" dirty="0"/>
          </a:p>
        </p:txBody>
      </p:sp>
      <p:sp>
        <p:nvSpPr>
          <p:cNvPr id="4" name="Slide Number Placeholder 3">
            <a:extLst>
              <a:ext uri="{FF2B5EF4-FFF2-40B4-BE49-F238E27FC236}">
                <a16:creationId xmlns:a16="http://schemas.microsoft.com/office/drawing/2014/main" id="{2A5F8366-C6FA-408F-8467-9C936F037BF9}"/>
              </a:ext>
            </a:extLst>
          </p:cNvPr>
          <p:cNvSpPr>
            <a:spLocks noGrp="1"/>
          </p:cNvSpPr>
          <p:nvPr>
            <p:ph type="sldNum" sz="quarter" idx="4"/>
          </p:nvPr>
        </p:nvSpPr>
        <p:spPr/>
        <p:txBody>
          <a:bodyPr/>
          <a:lstStyle/>
          <a:p>
            <a:fld id="{9B8B01BA-673E-4211-9E64-C22898E6AF66}" type="slidenum">
              <a:rPr lang="en-US" smtClean="0"/>
              <a:pPr/>
              <a:t>36</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1CF89910-A4C0-4A4B-B660-435DA4751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727" y="2960913"/>
            <a:ext cx="4458788" cy="2984161"/>
          </a:xfrm>
          <a:prstGeom prst="rect">
            <a:avLst/>
          </a:prstGeom>
        </p:spPr>
      </p:pic>
    </p:spTree>
    <p:extLst>
      <p:ext uri="{BB962C8B-B14F-4D97-AF65-F5344CB8AC3E}">
        <p14:creationId xmlns:p14="http://schemas.microsoft.com/office/powerpoint/2010/main" val="3644371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91BF-A516-452C-90D4-FA2E6CAC2C63}"/>
              </a:ext>
            </a:extLst>
          </p:cNvPr>
          <p:cNvSpPr>
            <a:spLocks noGrp="1"/>
          </p:cNvSpPr>
          <p:nvPr>
            <p:ph type="title"/>
          </p:nvPr>
        </p:nvSpPr>
        <p:spPr>
          <a:xfrm>
            <a:off x="0" y="-526257"/>
            <a:ext cx="8936182" cy="1325563"/>
          </a:xfrm>
        </p:spPr>
        <p:txBody>
          <a:bodyPr vert="horz" lIns="91440" tIns="45720" rIns="91440" bIns="45720" rtlCol="0" anchor="ctr">
            <a:normAutofit/>
          </a:bodyPr>
          <a:lstStyle/>
          <a:p>
            <a:r>
              <a:rPr lang="en-US" sz="3200"/>
              <a:t>Selecting a Community Care Request for Processing</a:t>
            </a:r>
          </a:p>
        </p:txBody>
      </p:sp>
      <p:sp>
        <p:nvSpPr>
          <p:cNvPr id="4" name="Slide Number Placeholder 3">
            <a:extLst>
              <a:ext uri="{FF2B5EF4-FFF2-40B4-BE49-F238E27FC236}">
                <a16:creationId xmlns:a16="http://schemas.microsoft.com/office/drawing/2014/main" id="{3F74A51A-2A2D-4566-8047-0B1060D957B5}"/>
              </a:ext>
            </a:extLst>
          </p:cNvPr>
          <p:cNvSpPr>
            <a:spLocks noGrp="1"/>
          </p:cNvSpPr>
          <p:nvPr>
            <p:ph type="sldNum" sz="quarter" idx="10"/>
          </p:nvPr>
        </p:nvSpPr>
        <p:spPr>
          <a:xfrm>
            <a:off x="6457950" y="6356350"/>
            <a:ext cx="2057400" cy="365125"/>
          </a:xfrm>
        </p:spPr>
        <p:txBody>
          <a:bodyPr vert="horz" lIns="91440" tIns="45720" rIns="91440" bIns="45720" rtlCol="0" anchor="ctr">
            <a:normAutofit/>
          </a:bodyPr>
          <a:lstStyle/>
          <a:p>
            <a:pPr defTabSz="457200">
              <a:spcAft>
                <a:spcPts val="600"/>
              </a:spcAft>
            </a:pPr>
            <a:fld id="{9B8B01BA-673E-4211-9E64-C22898E6AF66}" type="slidenum">
              <a:rPr lang="en-US" smtClean="0">
                <a:solidFill>
                  <a:schemeClr val="tx1">
                    <a:tint val="75000"/>
                  </a:schemeClr>
                </a:solidFill>
              </a:rPr>
              <a:pPr defTabSz="457200">
                <a:spcAft>
                  <a:spcPts val="600"/>
                </a:spcAft>
              </a:pPr>
              <a:t>37</a:t>
            </a:fld>
            <a:endParaRPr lang="en-US">
              <a:solidFill>
                <a:schemeClr val="tx1">
                  <a:tint val="75000"/>
                </a:schemeClr>
              </a:solidFill>
            </a:endParaRPr>
          </a:p>
        </p:txBody>
      </p:sp>
      <p:pic>
        <p:nvPicPr>
          <p:cNvPr id="5" name="Picture 4">
            <a:extLst>
              <a:ext uri="{FF2B5EF4-FFF2-40B4-BE49-F238E27FC236}">
                <a16:creationId xmlns:a16="http://schemas.microsoft.com/office/drawing/2014/main" id="{F02CCC87-1156-4498-81FD-2FEF7B62D5C6}"/>
              </a:ext>
            </a:extLst>
          </p:cNvPr>
          <p:cNvPicPr/>
          <p:nvPr/>
        </p:nvPicPr>
        <p:blipFill>
          <a:blip r:embed="rId3"/>
          <a:stretch>
            <a:fillRect/>
          </a:stretch>
        </p:blipFill>
        <p:spPr>
          <a:xfrm>
            <a:off x="207817" y="799305"/>
            <a:ext cx="5714011" cy="5166065"/>
          </a:xfrm>
          <a:prstGeom prst="rect">
            <a:avLst/>
          </a:prstGeom>
        </p:spPr>
      </p:pic>
      <p:sp>
        <p:nvSpPr>
          <p:cNvPr id="3" name="TextBox 2">
            <a:extLst>
              <a:ext uri="{FF2B5EF4-FFF2-40B4-BE49-F238E27FC236}">
                <a16:creationId xmlns:a16="http://schemas.microsoft.com/office/drawing/2014/main" id="{A77396D6-D588-40A6-A575-14B007750061}"/>
              </a:ext>
            </a:extLst>
          </p:cNvPr>
          <p:cNvSpPr txBox="1"/>
          <p:nvPr/>
        </p:nvSpPr>
        <p:spPr>
          <a:xfrm>
            <a:off x="6083381" y="2197893"/>
            <a:ext cx="2806537" cy="1446550"/>
          </a:xfrm>
          <a:prstGeom prst="rect">
            <a:avLst/>
          </a:prstGeom>
          <a:noFill/>
        </p:spPr>
        <p:txBody>
          <a:bodyPr wrap="square" rtlCol="0">
            <a:spAutoFit/>
          </a:bodyPr>
          <a:lstStyle/>
          <a:p>
            <a:pPr marL="0" marR="0">
              <a:spcBef>
                <a:spcPts val="600"/>
              </a:spcBef>
              <a:spcAft>
                <a:spcPts val="30"/>
              </a:spcAft>
            </a:pPr>
            <a:r>
              <a:rPr lang="en-US" sz="2200">
                <a:solidFill>
                  <a:srgbClr val="000000"/>
                </a:solidFill>
                <a:effectLst/>
                <a:latin typeface="Calibri" panose="020F0502020204030204" pitchFamily="34" charset="0"/>
                <a:ea typeface="MS Mincho" panose="02020609040205080304" pitchFamily="49" charset="-128"/>
                <a:cs typeface="Calibri" panose="020F0502020204030204" pitchFamily="34" charset="0"/>
              </a:rPr>
              <a:t>From here, the Request Manager will select </a:t>
            </a:r>
            <a:r>
              <a:rPr lang="en-US" sz="22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Process Request.</a:t>
            </a:r>
            <a:endParaRPr lang="en-US" sz="2200">
              <a:solidFill>
                <a:srgbClr val="000000"/>
              </a:solidFill>
              <a:effectLst/>
              <a:latin typeface="Calibri" panose="020F0502020204030204" pitchFamily="34" charset="0"/>
              <a:ea typeface="MS Mincho" panose="02020609040205080304" pitchFamily="49" charset="-128"/>
              <a:cs typeface="Calibri" panose="020F0502020204030204" pitchFamily="34" charset="0"/>
            </a:endParaRPr>
          </a:p>
        </p:txBody>
      </p:sp>
      <p:sp>
        <p:nvSpPr>
          <p:cNvPr id="7" name="Arrow: Right 6">
            <a:extLst>
              <a:ext uri="{FF2B5EF4-FFF2-40B4-BE49-F238E27FC236}">
                <a16:creationId xmlns:a16="http://schemas.microsoft.com/office/drawing/2014/main" id="{39C12CC2-D6E3-49B6-B056-F659063DBECD}"/>
              </a:ext>
            </a:extLst>
          </p:cNvPr>
          <p:cNvSpPr/>
          <p:nvPr/>
        </p:nvSpPr>
        <p:spPr>
          <a:xfrm rot="10800000">
            <a:off x="4044437" y="1316665"/>
            <a:ext cx="527563" cy="3619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FF0000"/>
              </a:solidFill>
            </a:endParaRPr>
          </a:p>
        </p:txBody>
      </p:sp>
    </p:spTree>
    <p:extLst>
      <p:ext uri="{BB962C8B-B14F-4D97-AF65-F5344CB8AC3E}">
        <p14:creationId xmlns:p14="http://schemas.microsoft.com/office/powerpoint/2010/main" val="2616483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73E5-A754-405B-8979-23ED5B88E329}"/>
              </a:ext>
            </a:extLst>
          </p:cNvPr>
          <p:cNvSpPr>
            <a:spLocks noGrp="1"/>
          </p:cNvSpPr>
          <p:nvPr>
            <p:ph type="title"/>
          </p:nvPr>
        </p:nvSpPr>
        <p:spPr/>
        <p:txBody>
          <a:bodyPr/>
          <a:lstStyle/>
          <a:p>
            <a:r>
              <a:rPr lang="en-US"/>
              <a:t>Booking Request </a:t>
            </a:r>
          </a:p>
        </p:txBody>
      </p:sp>
      <p:sp>
        <p:nvSpPr>
          <p:cNvPr id="3" name="Content Placeholder 2">
            <a:extLst>
              <a:ext uri="{FF2B5EF4-FFF2-40B4-BE49-F238E27FC236}">
                <a16:creationId xmlns:a16="http://schemas.microsoft.com/office/drawing/2014/main" id="{80747FD7-967D-4233-BBE2-AC111E55BEEE}"/>
              </a:ext>
            </a:extLst>
          </p:cNvPr>
          <p:cNvSpPr>
            <a:spLocks noGrp="1"/>
          </p:cNvSpPr>
          <p:nvPr>
            <p:ph idx="1"/>
          </p:nvPr>
        </p:nvSpPr>
        <p:spPr>
          <a:xfrm>
            <a:off x="350874" y="4989436"/>
            <a:ext cx="8564526" cy="922266"/>
          </a:xfrm>
        </p:spPr>
        <p:txBody>
          <a:bodyPr>
            <a:normAutofit fontScale="70000" lnSpcReduction="20000"/>
          </a:bodyPr>
          <a:lstStyle/>
          <a:p>
            <a:pPr marL="0" indent="0">
              <a:buNone/>
            </a:pPr>
            <a:r>
              <a:rPr lang="en-US" sz="34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After selecting the </a:t>
            </a:r>
            <a:r>
              <a:rPr lang="en-US" sz="3400" b="1">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Process Request</a:t>
            </a:r>
            <a:r>
              <a:rPr lang="en-US" sz="34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option, the Request Manager is advanced to the </a:t>
            </a:r>
            <a:r>
              <a:rPr lang="en-US" sz="3400" b="1">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Booking</a:t>
            </a:r>
            <a:r>
              <a:rPr lang="en-US" sz="34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rPr>
              <a:t> section of Scheduling Manager to continue processing the request.</a:t>
            </a:r>
          </a:p>
          <a:p>
            <a:endParaRPr lang="en-US"/>
          </a:p>
        </p:txBody>
      </p:sp>
      <p:sp>
        <p:nvSpPr>
          <p:cNvPr id="4" name="Slide Number Placeholder 3">
            <a:extLst>
              <a:ext uri="{FF2B5EF4-FFF2-40B4-BE49-F238E27FC236}">
                <a16:creationId xmlns:a16="http://schemas.microsoft.com/office/drawing/2014/main" id="{8FA6BF82-0C7A-4AD2-8E9A-4B89546E11DF}"/>
              </a:ext>
            </a:extLst>
          </p:cNvPr>
          <p:cNvSpPr>
            <a:spLocks noGrp="1"/>
          </p:cNvSpPr>
          <p:nvPr>
            <p:ph type="sldNum" sz="quarter" idx="10"/>
          </p:nvPr>
        </p:nvSpPr>
        <p:spPr/>
        <p:txBody>
          <a:bodyPr/>
          <a:lstStyle/>
          <a:p>
            <a:fld id="{9B8B01BA-673E-4211-9E64-C22898E6AF66}" type="slidenum">
              <a:rPr lang="en-US" smtClean="0"/>
              <a:pPr/>
              <a:t>38</a:t>
            </a:fld>
            <a:endParaRPr lang="en-US"/>
          </a:p>
        </p:txBody>
      </p:sp>
      <p:pic>
        <p:nvPicPr>
          <p:cNvPr id="5" name="Picture 4">
            <a:extLst>
              <a:ext uri="{FF2B5EF4-FFF2-40B4-BE49-F238E27FC236}">
                <a16:creationId xmlns:a16="http://schemas.microsoft.com/office/drawing/2014/main" id="{F6EB58B5-1174-433C-AE08-67D10DDBAD67}"/>
              </a:ext>
            </a:extLst>
          </p:cNvPr>
          <p:cNvPicPr/>
          <p:nvPr/>
        </p:nvPicPr>
        <p:blipFill>
          <a:blip r:embed="rId3"/>
          <a:stretch>
            <a:fillRect/>
          </a:stretch>
        </p:blipFill>
        <p:spPr>
          <a:xfrm>
            <a:off x="849024" y="822705"/>
            <a:ext cx="7445952" cy="3999346"/>
          </a:xfrm>
          <a:prstGeom prst="rect">
            <a:avLst/>
          </a:prstGeom>
        </p:spPr>
      </p:pic>
    </p:spTree>
    <p:extLst>
      <p:ext uri="{BB962C8B-B14F-4D97-AF65-F5344CB8AC3E}">
        <p14:creationId xmlns:p14="http://schemas.microsoft.com/office/powerpoint/2010/main" val="526622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E5E2-0F34-4255-BCF8-1954CFF0DA0E}"/>
              </a:ext>
            </a:extLst>
          </p:cNvPr>
          <p:cNvSpPr>
            <a:spLocks noGrp="1"/>
          </p:cNvSpPr>
          <p:nvPr>
            <p:ph type="title"/>
          </p:nvPr>
        </p:nvSpPr>
        <p:spPr/>
        <p:txBody>
          <a:bodyPr/>
          <a:lstStyle/>
          <a:p>
            <a:r>
              <a:rPr lang="en-US"/>
              <a:t>Resolve Request </a:t>
            </a:r>
          </a:p>
        </p:txBody>
      </p:sp>
      <p:sp>
        <p:nvSpPr>
          <p:cNvPr id="3" name="Content Placeholder 2">
            <a:extLst>
              <a:ext uri="{FF2B5EF4-FFF2-40B4-BE49-F238E27FC236}">
                <a16:creationId xmlns:a16="http://schemas.microsoft.com/office/drawing/2014/main" id="{30E91176-AF1F-4C72-8DAF-E36B9F23B34F}"/>
              </a:ext>
            </a:extLst>
          </p:cNvPr>
          <p:cNvSpPr>
            <a:spLocks noGrp="1"/>
          </p:cNvSpPr>
          <p:nvPr>
            <p:ph idx="1"/>
          </p:nvPr>
        </p:nvSpPr>
        <p:spPr>
          <a:xfrm>
            <a:off x="93022" y="990245"/>
            <a:ext cx="4032663" cy="4877509"/>
          </a:xfrm>
        </p:spPr>
        <p:txBody>
          <a:bodyPr>
            <a:normAutofit fontScale="62500" lnSpcReduction="20000"/>
          </a:bodyPr>
          <a:lstStyle/>
          <a:p>
            <a:pPr marL="0" marR="0" indent="0">
              <a:lnSpc>
                <a:spcPct val="120000"/>
              </a:lnSpc>
              <a:spcBef>
                <a:spcPts val="600"/>
              </a:spcBef>
              <a:spcAft>
                <a:spcPts val="30"/>
              </a:spcAft>
              <a:buNone/>
            </a:pPr>
            <a:r>
              <a:rPr lang="en-US" sz="2600">
                <a:solidFill>
                  <a:srgbClr val="000000"/>
                </a:solidFill>
                <a:effectLst/>
                <a:latin typeface="Calibri" panose="020F0502020204030204" pitchFamily="34" charset="0"/>
                <a:ea typeface="MS Mincho" panose="02020609040205080304" pitchFamily="49" charset="-128"/>
                <a:cs typeface="Calibri" panose="020F0502020204030204" pitchFamily="34" charset="0"/>
              </a:rPr>
              <a:t>A summary of the veteran’s request details appears in the left pane of the </a:t>
            </a:r>
            <a:r>
              <a:rPr lang="en-US" sz="26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Booking</a:t>
            </a:r>
            <a:r>
              <a:rPr lang="en-US" sz="2600">
                <a:solidFill>
                  <a:srgbClr val="000000"/>
                </a:solidFill>
                <a:effectLst/>
                <a:latin typeface="Calibri" panose="020F0502020204030204" pitchFamily="34" charset="0"/>
                <a:ea typeface="MS Mincho" panose="02020609040205080304" pitchFamily="49" charset="-128"/>
                <a:cs typeface="Calibri" panose="020F0502020204030204" pitchFamily="34" charset="0"/>
              </a:rPr>
              <a:t> section and includes:</a:t>
            </a:r>
            <a:endParaRPr lang="en-US" sz="26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marL="342900" marR="0" lvl="0" indent="-342900">
              <a:lnSpc>
                <a:spcPct val="120000"/>
              </a:lnSpc>
              <a:spcBef>
                <a:spcPts val="600"/>
              </a:spcBef>
              <a:spcAft>
                <a:spcPts val="30"/>
              </a:spcAft>
              <a:buFont typeface="Arial" panose="020B0604020202020204" pitchFamily="34" charset="0"/>
              <a:buChar char="*"/>
            </a:pPr>
            <a:r>
              <a:rPr lang="en-US" sz="2600">
                <a:solidFill>
                  <a:srgbClr val="000000"/>
                </a:solidFill>
                <a:effectLst/>
                <a:latin typeface="Calibri" panose="020F0502020204030204" pitchFamily="34" charset="0"/>
                <a:ea typeface="MS Mincho" panose="02020609040205080304" pitchFamily="49" charset="-128"/>
                <a:cs typeface="Calibri" panose="020F0502020204030204" pitchFamily="34" charset="0"/>
              </a:rPr>
              <a:t>Location and Type of Care</a:t>
            </a:r>
            <a:endParaRPr lang="en-US" sz="26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marL="342900" marR="0" lvl="0" indent="-342900">
              <a:lnSpc>
                <a:spcPct val="120000"/>
              </a:lnSpc>
              <a:spcBef>
                <a:spcPts val="600"/>
              </a:spcBef>
              <a:spcAft>
                <a:spcPts val="30"/>
              </a:spcAft>
              <a:buFont typeface="Arial" panose="020B0604020202020204" pitchFamily="34" charset="0"/>
              <a:buChar char="*"/>
            </a:pPr>
            <a:r>
              <a:rPr lang="en-US" sz="2600">
                <a:solidFill>
                  <a:srgbClr val="000000"/>
                </a:solidFill>
                <a:effectLst/>
                <a:latin typeface="Calibri" panose="020F0502020204030204" pitchFamily="34" charset="0"/>
                <a:ea typeface="MS Mincho" panose="02020609040205080304" pitchFamily="49" charset="-128"/>
                <a:cs typeface="Calibri" panose="020F0502020204030204" pitchFamily="34" charset="0"/>
              </a:rPr>
              <a:t>Primary Care Provider Preferences - City/state/ zip code of preferred clinic, miles the Veteran is willing to travel from his or her zip code to an appointment, preferred language, clinic office hours, and their choice(s) of any VA-approved community care provider(s).</a:t>
            </a:r>
            <a:endParaRPr lang="en-US" sz="26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marL="342900" marR="0" lvl="0" indent="-342900">
              <a:lnSpc>
                <a:spcPct val="120000"/>
              </a:lnSpc>
              <a:spcBef>
                <a:spcPts val="600"/>
              </a:spcBef>
              <a:spcAft>
                <a:spcPts val="30"/>
              </a:spcAft>
              <a:buFont typeface="Arial" panose="020B0604020202020204" pitchFamily="34" charset="0"/>
              <a:buChar char="*"/>
            </a:pPr>
            <a:r>
              <a:rPr lang="en-US" sz="2600">
                <a:solidFill>
                  <a:srgbClr val="000000"/>
                </a:solidFill>
                <a:effectLst/>
                <a:latin typeface="Calibri" panose="020F0502020204030204" pitchFamily="34" charset="0"/>
                <a:ea typeface="MS Mincho" panose="02020609040205080304" pitchFamily="49" charset="-128"/>
                <a:cs typeface="Calibri" panose="020F0502020204030204" pitchFamily="34" charset="0"/>
              </a:rPr>
              <a:t>Patient Contact - Veteran’s phone number and appointment reminder call preferences</a:t>
            </a:r>
            <a:endParaRPr lang="en-US" sz="26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pPr marL="0" marR="0" indent="0">
              <a:lnSpc>
                <a:spcPct val="120000"/>
              </a:lnSpc>
              <a:spcBef>
                <a:spcPts val="600"/>
              </a:spcBef>
              <a:spcAft>
                <a:spcPts val="0"/>
              </a:spcAft>
              <a:buNone/>
            </a:pPr>
            <a:r>
              <a:rPr lang="en-US" sz="2600">
                <a:solidFill>
                  <a:srgbClr val="000000"/>
                </a:solidFill>
                <a:effectLst/>
                <a:latin typeface="Calibri" panose="020F0502020204030204" pitchFamily="34" charset="0"/>
                <a:ea typeface="MS Mincho" panose="02020609040205080304" pitchFamily="49" charset="-128"/>
                <a:cs typeface="Calibri" panose="020F0502020204030204" pitchFamily="34" charset="0"/>
              </a:rPr>
              <a:t>From here, the Request Manager can select either to </a:t>
            </a:r>
            <a:r>
              <a:rPr lang="en-US" sz="26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Continue Processing </a:t>
            </a:r>
            <a:r>
              <a:rPr lang="en-US" sz="2600">
                <a:solidFill>
                  <a:srgbClr val="000000"/>
                </a:solidFill>
                <a:effectLst/>
                <a:latin typeface="Calibri" panose="020F0502020204030204" pitchFamily="34" charset="0"/>
                <a:ea typeface="MS Mincho" panose="02020609040205080304" pitchFamily="49" charset="-128"/>
                <a:cs typeface="Calibri" panose="020F0502020204030204" pitchFamily="34" charset="0"/>
              </a:rPr>
              <a:t>or</a:t>
            </a:r>
            <a:r>
              <a:rPr lang="en-US" sz="26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 Resolve Request </a:t>
            </a:r>
            <a:r>
              <a:rPr lang="en-US" sz="2600">
                <a:solidFill>
                  <a:srgbClr val="000000"/>
                </a:solidFill>
                <a:effectLst/>
                <a:latin typeface="Calibri" panose="020F0502020204030204" pitchFamily="34" charset="0"/>
                <a:ea typeface="MS Mincho" panose="02020609040205080304" pitchFamily="49" charset="-128"/>
                <a:cs typeface="Calibri" panose="020F0502020204030204" pitchFamily="34" charset="0"/>
              </a:rPr>
              <a:t>from the left side of the screen.</a:t>
            </a:r>
            <a:endParaRPr lang="en-US" sz="26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4" name="Slide Number Placeholder 3">
            <a:extLst>
              <a:ext uri="{FF2B5EF4-FFF2-40B4-BE49-F238E27FC236}">
                <a16:creationId xmlns:a16="http://schemas.microsoft.com/office/drawing/2014/main" id="{8839A86A-2A04-4196-AF4F-C66ED578688C}"/>
              </a:ext>
            </a:extLst>
          </p:cNvPr>
          <p:cNvSpPr>
            <a:spLocks noGrp="1"/>
          </p:cNvSpPr>
          <p:nvPr>
            <p:ph type="sldNum" sz="quarter" idx="10"/>
          </p:nvPr>
        </p:nvSpPr>
        <p:spPr/>
        <p:txBody>
          <a:bodyPr/>
          <a:lstStyle/>
          <a:p>
            <a:fld id="{9B8B01BA-673E-4211-9E64-C22898E6AF66}" type="slidenum">
              <a:rPr lang="en-US" smtClean="0"/>
              <a:pPr/>
              <a:t>39</a:t>
            </a:fld>
            <a:endParaRPr lang="en-US"/>
          </a:p>
        </p:txBody>
      </p:sp>
      <p:pic>
        <p:nvPicPr>
          <p:cNvPr id="5" name="Picture 4">
            <a:extLst>
              <a:ext uri="{FF2B5EF4-FFF2-40B4-BE49-F238E27FC236}">
                <a16:creationId xmlns:a16="http://schemas.microsoft.com/office/drawing/2014/main" id="{422AB97A-D7BB-4BFB-8B29-FAE6B89F4C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25686" y="765217"/>
            <a:ext cx="4925291" cy="5327563"/>
          </a:xfrm>
          <a:prstGeom prst="rect">
            <a:avLst/>
          </a:prstGeom>
          <a:noFill/>
          <a:ln>
            <a:noFill/>
          </a:ln>
        </p:spPr>
      </p:pic>
      <p:sp>
        <p:nvSpPr>
          <p:cNvPr id="7" name="Arrow: Right 6">
            <a:extLst>
              <a:ext uri="{FF2B5EF4-FFF2-40B4-BE49-F238E27FC236}">
                <a16:creationId xmlns:a16="http://schemas.microsoft.com/office/drawing/2014/main" id="{882E4FEA-4CE8-4C50-B052-A2242701D2CE}"/>
              </a:ext>
            </a:extLst>
          </p:cNvPr>
          <p:cNvSpPr/>
          <p:nvPr/>
        </p:nvSpPr>
        <p:spPr>
          <a:xfrm>
            <a:off x="5481548" y="5400560"/>
            <a:ext cx="527563" cy="3619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FF0000"/>
              </a:solidFill>
            </a:endParaRPr>
          </a:p>
        </p:txBody>
      </p:sp>
      <p:sp>
        <p:nvSpPr>
          <p:cNvPr id="9" name="Arrow: Right 8">
            <a:extLst>
              <a:ext uri="{FF2B5EF4-FFF2-40B4-BE49-F238E27FC236}">
                <a16:creationId xmlns:a16="http://schemas.microsoft.com/office/drawing/2014/main" id="{D579910B-65C6-4445-83E2-2439ECEB1169}"/>
              </a:ext>
            </a:extLst>
          </p:cNvPr>
          <p:cNvSpPr/>
          <p:nvPr/>
        </p:nvSpPr>
        <p:spPr>
          <a:xfrm rot="10800000">
            <a:off x="7354991" y="990245"/>
            <a:ext cx="527563" cy="3619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FF0000"/>
              </a:solidFill>
            </a:endParaRPr>
          </a:p>
        </p:txBody>
      </p:sp>
    </p:spTree>
    <p:extLst>
      <p:ext uri="{BB962C8B-B14F-4D97-AF65-F5344CB8AC3E}">
        <p14:creationId xmlns:p14="http://schemas.microsoft.com/office/powerpoint/2010/main" val="2902533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16">
            <a:extLst>
              <a:ext uri="{FF2B5EF4-FFF2-40B4-BE49-F238E27FC236}">
                <a16:creationId xmlns:a16="http://schemas.microsoft.com/office/drawing/2014/main" id="{1D1161D1-5DDC-4D8A-B349-D709C065D1F3}"/>
              </a:ext>
            </a:extLst>
          </p:cNvPr>
          <p:cNvSpPr txBox="1">
            <a:spLocks/>
          </p:cNvSpPr>
          <p:nvPr/>
        </p:nvSpPr>
        <p:spPr>
          <a:xfrm>
            <a:off x="3778513" y="2117065"/>
            <a:ext cx="1218934" cy="1104782"/>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Ann Arbor (506)</a:t>
            </a:r>
          </a:p>
          <a:p>
            <a:pPr marL="128588" indent="-128588" fontAlgn="b"/>
            <a:r>
              <a:rPr lang="en-US" sz="750">
                <a:solidFill>
                  <a:prstClr val="black"/>
                </a:solidFill>
                <a:latin typeface="Myriad Pro"/>
              </a:rPr>
              <a:t>Battle Creek (515)</a:t>
            </a:r>
          </a:p>
          <a:p>
            <a:pPr marL="128588" indent="-128588" fontAlgn="b"/>
            <a:r>
              <a:rPr lang="en-US" sz="750">
                <a:solidFill>
                  <a:prstClr val="black"/>
                </a:solidFill>
                <a:latin typeface="Myriad Pro"/>
              </a:rPr>
              <a:t>Chillicothe (538)</a:t>
            </a:r>
          </a:p>
          <a:p>
            <a:pPr marL="128588" indent="-128588" fontAlgn="b"/>
            <a:r>
              <a:rPr lang="en-US" sz="750">
                <a:solidFill>
                  <a:prstClr val="black"/>
                </a:solidFill>
                <a:latin typeface="Myriad Pro"/>
              </a:rPr>
              <a:t>Cleveland (541)</a:t>
            </a:r>
          </a:p>
          <a:p>
            <a:pPr marL="128588" indent="-128588" fontAlgn="b"/>
            <a:r>
              <a:rPr lang="en-US" sz="750">
                <a:solidFill>
                  <a:prstClr val="black"/>
                </a:solidFill>
                <a:latin typeface="Myriad Pro"/>
              </a:rPr>
              <a:t>Dayton (552)</a:t>
            </a:r>
          </a:p>
          <a:p>
            <a:pPr marL="128588" indent="-128588" fontAlgn="b"/>
            <a:r>
              <a:rPr lang="en-US" sz="750">
                <a:solidFill>
                  <a:prstClr val="black"/>
                </a:solidFill>
                <a:latin typeface="Myriad Pro"/>
              </a:rPr>
              <a:t>Indianapolis (583)</a:t>
            </a:r>
          </a:p>
          <a:p>
            <a:pPr marL="128588" indent="-128588" fontAlgn="b"/>
            <a:r>
              <a:rPr lang="en-US" sz="750">
                <a:solidFill>
                  <a:prstClr val="black"/>
                </a:solidFill>
                <a:latin typeface="Myriad Pro"/>
              </a:rPr>
              <a:t>Saginaw (655)</a:t>
            </a:r>
          </a:p>
          <a:p>
            <a:pPr marL="128588" indent="-128588" fontAlgn="b"/>
            <a:r>
              <a:rPr lang="en-US" sz="750">
                <a:solidFill>
                  <a:prstClr val="black"/>
                </a:solidFill>
                <a:latin typeface="Myriad Pro"/>
              </a:rPr>
              <a:t>Columbus (757)</a:t>
            </a:r>
          </a:p>
        </p:txBody>
      </p:sp>
      <p:sp>
        <p:nvSpPr>
          <p:cNvPr id="2" name="Title 1">
            <a:extLst>
              <a:ext uri="{FF2B5EF4-FFF2-40B4-BE49-F238E27FC236}">
                <a16:creationId xmlns:a16="http://schemas.microsoft.com/office/drawing/2014/main" id="{46BA9A17-A317-45B7-B715-34B8CA3B2114}"/>
              </a:ext>
            </a:extLst>
          </p:cNvPr>
          <p:cNvSpPr>
            <a:spLocks noGrp="1"/>
          </p:cNvSpPr>
          <p:nvPr>
            <p:ph type="title"/>
          </p:nvPr>
        </p:nvSpPr>
        <p:spPr>
          <a:xfrm>
            <a:off x="213026" y="857449"/>
            <a:ext cx="8610600" cy="507818"/>
          </a:xfrm>
        </p:spPr>
        <p:txBody>
          <a:bodyPr>
            <a:normAutofit fontScale="90000"/>
          </a:bodyPr>
          <a:lstStyle/>
          <a:p>
            <a:r>
              <a:rPr lang="en-US"/>
              <a:t>VAOS Participating Sites</a:t>
            </a:r>
          </a:p>
        </p:txBody>
      </p:sp>
      <p:sp>
        <p:nvSpPr>
          <p:cNvPr id="4" name="Slide Number Placeholder 3">
            <a:extLst>
              <a:ext uri="{FF2B5EF4-FFF2-40B4-BE49-F238E27FC236}">
                <a16:creationId xmlns:a16="http://schemas.microsoft.com/office/drawing/2014/main" id="{5CFCA32C-01F9-4FE0-8C42-635105A3BF6B}"/>
              </a:ext>
            </a:extLst>
          </p:cNvPr>
          <p:cNvSpPr>
            <a:spLocks noGrp="1"/>
          </p:cNvSpPr>
          <p:nvPr>
            <p:ph type="sldNum" sz="quarter" idx="4"/>
          </p:nvPr>
        </p:nvSpPr>
        <p:spPr/>
        <p:txBody>
          <a:bodyPr/>
          <a:lstStyle/>
          <a:p>
            <a:fld id="{9B8B01BA-673E-4211-9E64-C22898E6AF66}" type="slidenum">
              <a:rPr lang="en-US" smtClean="0"/>
              <a:pPr/>
              <a:t>4</a:t>
            </a:fld>
            <a:endParaRPr lang="en-US"/>
          </a:p>
        </p:txBody>
      </p:sp>
      <p:sp>
        <p:nvSpPr>
          <p:cNvPr id="5" name="Content Placeholder 16">
            <a:extLst>
              <a:ext uri="{FF2B5EF4-FFF2-40B4-BE49-F238E27FC236}">
                <a16:creationId xmlns:a16="http://schemas.microsoft.com/office/drawing/2014/main" id="{501EF8BD-DA52-4DC8-BBD6-3042BFB8FC22}"/>
              </a:ext>
            </a:extLst>
          </p:cNvPr>
          <p:cNvSpPr txBox="1">
            <a:spLocks/>
          </p:cNvSpPr>
          <p:nvPr/>
        </p:nvSpPr>
        <p:spPr>
          <a:xfrm>
            <a:off x="394878" y="2082569"/>
            <a:ext cx="1612827" cy="1352524"/>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57175" indent="-257175" defTabSz="685800">
              <a:defRPr/>
            </a:pPr>
            <a:r>
              <a:rPr lang="en-US" sz="750">
                <a:solidFill>
                  <a:prstClr val="black"/>
                </a:solidFill>
                <a:latin typeface="Myriad Pro"/>
              </a:rPr>
              <a:t>Togus (402)</a:t>
            </a:r>
          </a:p>
          <a:p>
            <a:pPr marL="257175" indent="-257175" defTabSz="685800">
              <a:defRPr/>
            </a:pPr>
            <a:r>
              <a:rPr lang="en-US" sz="750">
                <a:solidFill>
                  <a:prstClr val="black"/>
                </a:solidFill>
                <a:latin typeface="Myriad Pro"/>
              </a:rPr>
              <a:t>White River Junction (405)</a:t>
            </a:r>
          </a:p>
          <a:p>
            <a:pPr marL="257175" indent="-257175" defTabSz="685800">
              <a:defRPr/>
            </a:pPr>
            <a:r>
              <a:rPr lang="en-US" sz="750">
                <a:solidFill>
                  <a:prstClr val="black"/>
                </a:solidFill>
                <a:latin typeface="Myriad Pro"/>
              </a:rPr>
              <a:t>Bedford (518)</a:t>
            </a:r>
          </a:p>
          <a:p>
            <a:pPr marL="257175" indent="-257175" defTabSz="685800">
              <a:defRPr/>
            </a:pPr>
            <a:r>
              <a:rPr lang="en-US" sz="750">
                <a:solidFill>
                  <a:prstClr val="black"/>
                </a:solidFill>
                <a:latin typeface="Myriad Pro"/>
              </a:rPr>
              <a:t>Jamaica Plain (523)</a:t>
            </a:r>
          </a:p>
          <a:p>
            <a:pPr marL="257175" indent="-257175" defTabSz="685800">
              <a:defRPr/>
            </a:pPr>
            <a:r>
              <a:rPr lang="en-US" sz="750">
                <a:solidFill>
                  <a:prstClr val="black"/>
                </a:solidFill>
                <a:latin typeface="Myriad Pro"/>
              </a:rPr>
              <a:t>Manchester (608)</a:t>
            </a:r>
          </a:p>
          <a:p>
            <a:pPr marL="257175" indent="-257175" defTabSz="685800">
              <a:defRPr/>
            </a:pPr>
            <a:r>
              <a:rPr lang="en-US" sz="750">
                <a:solidFill>
                  <a:prstClr val="black"/>
                </a:solidFill>
                <a:latin typeface="Myriad Pro"/>
              </a:rPr>
              <a:t>Leeds (631)</a:t>
            </a:r>
          </a:p>
          <a:p>
            <a:pPr marL="257175" indent="-257175" defTabSz="685800">
              <a:defRPr/>
            </a:pPr>
            <a:r>
              <a:rPr lang="en-US" sz="750">
                <a:solidFill>
                  <a:prstClr val="black"/>
                </a:solidFill>
                <a:latin typeface="Myriad Pro"/>
              </a:rPr>
              <a:t>Providence (650)</a:t>
            </a:r>
          </a:p>
          <a:p>
            <a:pPr marL="257175" indent="-257175" defTabSz="685800">
              <a:defRPr/>
            </a:pPr>
            <a:r>
              <a:rPr lang="en-US" sz="750">
                <a:solidFill>
                  <a:prstClr val="black"/>
                </a:solidFill>
                <a:latin typeface="Myriad Pro"/>
              </a:rPr>
              <a:t>West Haven (689)</a:t>
            </a:r>
          </a:p>
        </p:txBody>
      </p:sp>
      <p:sp>
        <p:nvSpPr>
          <p:cNvPr id="8" name="Rectangle 7">
            <a:extLst>
              <a:ext uri="{FF2B5EF4-FFF2-40B4-BE49-F238E27FC236}">
                <a16:creationId xmlns:a16="http://schemas.microsoft.com/office/drawing/2014/main" id="{15B36DCC-0028-48B2-8176-6EEF80FA15DD}"/>
              </a:ext>
            </a:extLst>
          </p:cNvPr>
          <p:cNvSpPr/>
          <p:nvPr/>
        </p:nvSpPr>
        <p:spPr>
          <a:xfrm>
            <a:off x="394878" y="1898676"/>
            <a:ext cx="1619643" cy="190384"/>
          </a:xfrm>
          <a:prstGeom prst="rect">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1</a:t>
            </a:r>
          </a:p>
        </p:txBody>
      </p:sp>
      <p:sp>
        <p:nvSpPr>
          <p:cNvPr id="9" name="Content Placeholder 16">
            <a:extLst>
              <a:ext uri="{FF2B5EF4-FFF2-40B4-BE49-F238E27FC236}">
                <a16:creationId xmlns:a16="http://schemas.microsoft.com/office/drawing/2014/main" id="{202B20F9-5129-4811-8CDC-792128E0350D}"/>
              </a:ext>
            </a:extLst>
          </p:cNvPr>
          <p:cNvSpPr txBox="1">
            <a:spLocks/>
          </p:cNvSpPr>
          <p:nvPr/>
        </p:nvSpPr>
        <p:spPr>
          <a:xfrm>
            <a:off x="392141" y="3618986"/>
            <a:ext cx="1620379" cy="1565599"/>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srgbClr val="000000"/>
                </a:solidFill>
                <a:latin typeface="Myriad Pro"/>
              </a:rPr>
              <a:t>Bronx (526)</a:t>
            </a:r>
          </a:p>
          <a:p>
            <a:pPr marL="128588" indent="-128588" fontAlgn="b"/>
            <a:r>
              <a:rPr lang="en-US" sz="750">
                <a:solidFill>
                  <a:srgbClr val="000000"/>
                </a:solidFill>
                <a:latin typeface="Myriad Pro"/>
              </a:rPr>
              <a:t>Buffalo (528)</a:t>
            </a:r>
          </a:p>
          <a:p>
            <a:pPr marL="128588" indent="-128588" fontAlgn="b"/>
            <a:r>
              <a:rPr lang="en-US" sz="750">
                <a:solidFill>
                  <a:srgbClr val="000000"/>
                </a:solidFill>
                <a:latin typeface="Myriad Pro"/>
              </a:rPr>
              <a:t>Canandaigua (528A5)</a:t>
            </a:r>
          </a:p>
          <a:p>
            <a:pPr marL="128588" indent="-128588" fontAlgn="b"/>
            <a:r>
              <a:rPr lang="en-US" sz="750">
                <a:solidFill>
                  <a:srgbClr val="000000"/>
                </a:solidFill>
                <a:latin typeface="Myriad Pro"/>
              </a:rPr>
              <a:t>Bath (528A6)</a:t>
            </a:r>
          </a:p>
          <a:p>
            <a:pPr marL="128588" indent="-128588" fontAlgn="b"/>
            <a:r>
              <a:rPr lang="en-US" sz="750">
                <a:solidFill>
                  <a:srgbClr val="000000"/>
                </a:solidFill>
                <a:latin typeface="Myriad Pro"/>
              </a:rPr>
              <a:t>Syracuse (528A7)</a:t>
            </a:r>
          </a:p>
          <a:p>
            <a:pPr marL="128588" indent="-128588" fontAlgn="b"/>
            <a:r>
              <a:rPr lang="en-US" sz="750">
                <a:solidFill>
                  <a:srgbClr val="000000"/>
                </a:solidFill>
                <a:latin typeface="Myriad Pro"/>
              </a:rPr>
              <a:t>Albany (528A8)</a:t>
            </a:r>
          </a:p>
          <a:p>
            <a:pPr marL="128588" indent="-128588" fontAlgn="b"/>
            <a:r>
              <a:rPr lang="en-US" sz="750">
                <a:solidFill>
                  <a:srgbClr val="000000"/>
                </a:solidFill>
                <a:latin typeface="Myriad Pro"/>
              </a:rPr>
              <a:t>East Orange (561)</a:t>
            </a:r>
          </a:p>
          <a:p>
            <a:pPr marL="128588" indent="-128588" fontAlgn="b"/>
            <a:r>
              <a:rPr lang="en-US" sz="750">
                <a:solidFill>
                  <a:srgbClr val="000000"/>
                </a:solidFill>
                <a:latin typeface="Myriad Pro"/>
              </a:rPr>
              <a:t>Montrose (620)</a:t>
            </a:r>
          </a:p>
          <a:p>
            <a:pPr marL="128588" indent="-128588" fontAlgn="b"/>
            <a:r>
              <a:rPr lang="en-US" sz="750">
                <a:solidFill>
                  <a:srgbClr val="000000"/>
                </a:solidFill>
                <a:latin typeface="Myriad Pro"/>
              </a:rPr>
              <a:t>Manhattan (630)</a:t>
            </a:r>
          </a:p>
          <a:p>
            <a:pPr marL="128588" indent="-128588" fontAlgn="b"/>
            <a:r>
              <a:rPr lang="en-US" sz="750">
                <a:solidFill>
                  <a:srgbClr val="000000"/>
                </a:solidFill>
                <a:latin typeface="Myriad Pro"/>
              </a:rPr>
              <a:t>Northport (632)</a:t>
            </a:r>
          </a:p>
        </p:txBody>
      </p:sp>
      <p:sp>
        <p:nvSpPr>
          <p:cNvPr id="10" name="Rectangle 9">
            <a:extLst>
              <a:ext uri="{FF2B5EF4-FFF2-40B4-BE49-F238E27FC236}">
                <a16:creationId xmlns:a16="http://schemas.microsoft.com/office/drawing/2014/main" id="{2FCB9EEC-BB43-47A3-A9FD-94ABF8BAAC8A}"/>
              </a:ext>
            </a:extLst>
          </p:cNvPr>
          <p:cNvSpPr/>
          <p:nvPr/>
        </p:nvSpPr>
        <p:spPr>
          <a:xfrm>
            <a:off x="389062" y="3434856"/>
            <a:ext cx="1624457" cy="190384"/>
          </a:xfrm>
          <a:prstGeom prst="rect">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2</a:t>
            </a:r>
          </a:p>
        </p:txBody>
      </p:sp>
      <p:sp>
        <p:nvSpPr>
          <p:cNvPr id="16" name="Content Placeholder 16">
            <a:extLst>
              <a:ext uri="{FF2B5EF4-FFF2-40B4-BE49-F238E27FC236}">
                <a16:creationId xmlns:a16="http://schemas.microsoft.com/office/drawing/2014/main" id="{B2F0AEF0-3C15-43D6-B0C2-11999911C3B7}"/>
              </a:ext>
            </a:extLst>
          </p:cNvPr>
          <p:cNvSpPr txBox="1">
            <a:spLocks/>
          </p:cNvSpPr>
          <p:nvPr/>
        </p:nvSpPr>
        <p:spPr>
          <a:xfrm>
            <a:off x="2173188" y="2082569"/>
            <a:ext cx="1444656" cy="1140741"/>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srgbClr val="000000"/>
                </a:solidFill>
                <a:latin typeface="Myriad Pro"/>
              </a:rPr>
              <a:t>Wilmington (460)</a:t>
            </a:r>
          </a:p>
          <a:p>
            <a:pPr marL="128588" indent="-128588" fontAlgn="b"/>
            <a:r>
              <a:rPr lang="en-US" sz="750">
                <a:solidFill>
                  <a:srgbClr val="000000"/>
                </a:solidFill>
                <a:latin typeface="Myriad Pro"/>
              </a:rPr>
              <a:t>Altoona (503)</a:t>
            </a:r>
          </a:p>
          <a:p>
            <a:pPr marL="128588" indent="-128588" fontAlgn="b"/>
            <a:r>
              <a:rPr lang="en-US" sz="750">
                <a:solidFill>
                  <a:srgbClr val="000000"/>
                </a:solidFill>
                <a:latin typeface="Myriad Pro"/>
              </a:rPr>
              <a:t>Butler (529)</a:t>
            </a:r>
          </a:p>
          <a:p>
            <a:pPr marL="128588" indent="-128588" fontAlgn="b"/>
            <a:r>
              <a:rPr lang="en-US" sz="750">
                <a:solidFill>
                  <a:srgbClr val="000000"/>
                </a:solidFill>
                <a:latin typeface="Myriad Pro"/>
              </a:rPr>
              <a:t>Coatesville (542)</a:t>
            </a:r>
          </a:p>
          <a:p>
            <a:pPr marL="128588" indent="-128588" fontAlgn="b"/>
            <a:r>
              <a:rPr lang="en-US" sz="750">
                <a:solidFill>
                  <a:srgbClr val="000000"/>
                </a:solidFill>
                <a:latin typeface="Myriad Pro"/>
              </a:rPr>
              <a:t>Erie (562)</a:t>
            </a:r>
          </a:p>
          <a:p>
            <a:pPr marL="128588" indent="-128588" fontAlgn="b"/>
            <a:r>
              <a:rPr lang="en-US" sz="750">
                <a:solidFill>
                  <a:srgbClr val="000000"/>
                </a:solidFill>
                <a:latin typeface="Myriad Pro"/>
              </a:rPr>
              <a:t>Lebanon (595)</a:t>
            </a:r>
          </a:p>
          <a:p>
            <a:pPr marL="128588" indent="-128588" fontAlgn="b"/>
            <a:r>
              <a:rPr lang="en-US" sz="750">
                <a:solidFill>
                  <a:srgbClr val="000000"/>
                </a:solidFill>
                <a:latin typeface="Myriad Pro"/>
              </a:rPr>
              <a:t>Philadelphia (642)</a:t>
            </a:r>
          </a:p>
          <a:p>
            <a:pPr marL="128588" indent="-128588" fontAlgn="b"/>
            <a:r>
              <a:rPr lang="en-US" sz="750">
                <a:solidFill>
                  <a:srgbClr val="000000"/>
                </a:solidFill>
                <a:latin typeface="Myriad Pro"/>
              </a:rPr>
              <a:t>Pittsburgh (646)</a:t>
            </a:r>
          </a:p>
          <a:p>
            <a:pPr marL="128588" indent="-128588" fontAlgn="b"/>
            <a:r>
              <a:rPr lang="en-US" sz="750">
                <a:solidFill>
                  <a:srgbClr val="000000"/>
                </a:solidFill>
                <a:latin typeface="Myriad Pro"/>
              </a:rPr>
              <a:t>Wilkes-Barre (693)</a:t>
            </a:r>
            <a:endParaRPr lang="en-US" sz="750">
              <a:solidFill>
                <a:prstClr val="black"/>
              </a:solidFill>
              <a:latin typeface="Myriad Pro"/>
            </a:endParaRPr>
          </a:p>
        </p:txBody>
      </p:sp>
      <p:sp>
        <p:nvSpPr>
          <p:cNvPr id="17" name="Rectangle 16">
            <a:extLst>
              <a:ext uri="{FF2B5EF4-FFF2-40B4-BE49-F238E27FC236}">
                <a16:creationId xmlns:a16="http://schemas.microsoft.com/office/drawing/2014/main" id="{3F06FFEC-8A72-4899-B760-ED16C163A9DD}"/>
              </a:ext>
            </a:extLst>
          </p:cNvPr>
          <p:cNvSpPr/>
          <p:nvPr/>
        </p:nvSpPr>
        <p:spPr>
          <a:xfrm>
            <a:off x="2166372" y="1895024"/>
            <a:ext cx="1451302" cy="208991"/>
          </a:xfrm>
          <a:prstGeom prst="rect">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4</a:t>
            </a:r>
          </a:p>
        </p:txBody>
      </p:sp>
      <p:sp>
        <p:nvSpPr>
          <p:cNvPr id="19" name="Content Placeholder 16">
            <a:extLst>
              <a:ext uri="{FF2B5EF4-FFF2-40B4-BE49-F238E27FC236}">
                <a16:creationId xmlns:a16="http://schemas.microsoft.com/office/drawing/2014/main" id="{CF8076F7-A03B-4BCF-AB97-B32590BC4C51}"/>
              </a:ext>
            </a:extLst>
          </p:cNvPr>
          <p:cNvSpPr txBox="1">
            <a:spLocks/>
          </p:cNvSpPr>
          <p:nvPr/>
        </p:nvSpPr>
        <p:spPr>
          <a:xfrm>
            <a:off x="2174187" y="3341838"/>
            <a:ext cx="1451302" cy="725282"/>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srgbClr val="000000"/>
                </a:solidFill>
                <a:latin typeface="Myriad Pro"/>
              </a:rPr>
              <a:t>Beckley (517)</a:t>
            </a:r>
          </a:p>
          <a:p>
            <a:pPr marL="128588" indent="-128588" fontAlgn="b"/>
            <a:r>
              <a:rPr lang="en-US" sz="750">
                <a:solidFill>
                  <a:srgbClr val="000000"/>
                </a:solidFill>
                <a:latin typeface="Myriad Pro"/>
              </a:rPr>
              <a:t>Clarksburg (540)</a:t>
            </a:r>
          </a:p>
          <a:p>
            <a:pPr marL="128588" indent="-128588" fontAlgn="b"/>
            <a:r>
              <a:rPr lang="en-US" sz="750">
                <a:solidFill>
                  <a:srgbClr val="000000"/>
                </a:solidFill>
                <a:latin typeface="Myriad Pro"/>
              </a:rPr>
              <a:t>Martinsburg (613)</a:t>
            </a:r>
            <a:endParaRPr lang="en-US" sz="750">
              <a:solidFill>
                <a:prstClr val="black"/>
              </a:solidFill>
              <a:latin typeface="Myriad Pro"/>
            </a:endParaRPr>
          </a:p>
        </p:txBody>
      </p:sp>
      <p:sp>
        <p:nvSpPr>
          <p:cNvPr id="20" name="Rectangle 19">
            <a:extLst>
              <a:ext uri="{FF2B5EF4-FFF2-40B4-BE49-F238E27FC236}">
                <a16:creationId xmlns:a16="http://schemas.microsoft.com/office/drawing/2014/main" id="{F0C24CF1-32AC-4CF1-9352-E5149BC48A9A}"/>
              </a:ext>
            </a:extLst>
          </p:cNvPr>
          <p:cNvSpPr/>
          <p:nvPr/>
        </p:nvSpPr>
        <p:spPr>
          <a:xfrm>
            <a:off x="2174187" y="3127621"/>
            <a:ext cx="1448894" cy="230762"/>
          </a:xfrm>
          <a:prstGeom prst="rect">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5</a:t>
            </a:r>
          </a:p>
        </p:txBody>
      </p:sp>
      <p:sp>
        <p:nvSpPr>
          <p:cNvPr id="21" name="Content Placeholder 16">
            <a:extLst>
              <a:ext uri="{FF2B5EF4-FFF2-40B4-BE49-F238E27FC236}">
                <a16:creationId xmlns:a16="http://schemas.microsoft.com/office/drawing/2014/main" id="{023EBEA1-4FC0-4AE5-A87A-17603DEE3F28}"/>
              </a:ext>
            </a:extLst>
          </p:cNvPr>
          <p:cNvSpPr txBox="1">
            <a:spLocks/>
          </p:cNvSpPr>
          <p:nvPr/>
        </p:nvSpPr>
        <p:spPr>
          <a:xfrm>
            <a:off x="2164372" y="4097131"/>
            <a:ext cx="1453301" cy="669095"/>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Salem (658)</a:t>
            </a:r>
          </a:p>
          <a:p>
            <a:pPr marL="128588" indent="-128588" fontAlgn="b"/>
            <a:r>
              <a:rPr lang="en-US" sz="750">
                <a:solidFill>
                  <a:prstClr val="black"/>
                </a:solidFill>
                <a:latin typeface="Myriad Pro"/>
              </a:rPr>
              <a:t>Salisbury (659)</a:t>
            </a:r>
          </a:p>
        </p:txBody>
      </p:sp>
      <p:sp>
        <p:nvSpPr>
          <p:cNvPr id="22" name="Rectangle 21">
            <a:extLst>
              <a:ext uri="{FF2B5EF4-FFF2-40B4-BE49-F238E27FC236}">
                <a16:creationId xmlns:a16="http://schemas.microsoft.com/office/drawing/2014/main" id="{818BB457-D050-425D-A37B-1478013F61A9}"/>
              </a:ext>
            </a:extLst>
          </p:cNvPr>
          <p:cNvSpPr/>
          <p:nvPr/>
        </p:nvSpPr>
        <p:spPr>
          <a:xfrm>
            <a:off x="2176593" y="3888141"/>
            <a:ext cx="1446488" cy="208991"/>
          </a:xfrm>
          <a:prstGeom prst="rect">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6</a:t>
            </a:r>
          </a:p>
        </p:txBody>
      </p:sp>
      <p:sp>
        <p:nvSpPr>
          <p:cNvPr id="28" name="Rectangle 27">
            <a:extLst>
              <a:ext uri="{FF2B5EF4-FFF2-40B4-BE49-F238E27FC236}">
                <a16:creationId xmlns:a16="http://schemas.microsoft.com/office/drawing/2014/main" id="{13E473C0-564F-4818-8311-5CCC43B2B42F}"/>
              </a:ext>
            </a:extLst>
          </p:cNvPr>
          <p:cNvSpPr/>
          <p:nvPr/>
        </p:nvSpPr>
        <p:spPr>
          <a:xfrm>
            <a:off x="3776289" y="1901799"/>
            <a:ext cx="1218934" cy="229254"/>
          </a:xfrm>
          <a:prstGeom prst="rect">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10</a:t>
            </a:r>
          </a:p>
        </p:txBody>
      </p:sp>
      <p:sp>
        <p:nvSpPr>
          <p:cNvPr id="29" name="Content Placeholder 16">
            <a:extLst>
              <a:ext uri="{FF2B5EF4-FFF2-40B4-BE49-F238E27FC236}">
                <a16:creationId xmlns:a16="http://schemas.microsoft.com/office/drawing/2014/main" id="{8187862F-9E88-4F37-B14C-CD69CAC7E11C}"/>
              </a:ext>
            </a:extLst>
          </p:cNvPr>
          <p:cNvSpPr txBox="1">
            <a:spLocks/>
          </p:cNvSpPr>
          <p:nvPr/>
        </p:nvSpPr>
        <p:spPr>
          <a:xfrm>
            <a:off x="3776288" y="3299641"/>
            <a:ext cx="1218935" cy="954383"/>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Chicago (537) </a:t>
            </a:r>
          </a:p>
          <a:p>
            <a:pPr marL="128588" indent="-128588" fontAlgn="b"/>
            <a:r>
              <a:rPr lang="en-US" sz="750">
                <a:solidFill>
                  <a:prstClr val="black"/>
                </a:solidFill>
                <a:latin typeface="Myriad Pro"/>
              </a:rPr>
              <a:t>Danville (550)</a:t>
            </a:r>
          </a:p>
          <a:p>
            <a:pPr marL="128588" indent="-128588" fontAlgn="b"/>
            <a:r>
              <a:rPr lang="en-US" sz="750">
                <a:solidFill>
                  <a:prstClr val="black"/>
                </a:solidFill>
                <a:latin typeface="Myriad Pro"/>
              </a:rPr>
              <a:t>Hines (578)</a:t>
            </a:r>
          </a:p>
          <a:p>
            <a:pPr marL="128588" indent="-128588" fontAlgn="b"/>
            <a:r>
              <a:rPr lang="en-US" sz="750">
                <a:solidFill>
                  <a:prstClr val="black"/>
                </a:solidFill>
                <a:latin typeface="Myriad Pro"/>
              </a:rPr>
              <a:t>Iron Mountain (585)</a:t>
            </a:r>
          </a:p>
          <a:p>
            <a:pPr marL="128588" indent="-128588" fontAlgn="b"/>
            <a:r>
              <a:rPr lang="en-US" sz="750">
                <a:solidFill>
                  <a:prstClr val="black"/>
                </a:solidFill>
                <a:latin typeface="Myriad Pro"/>
              </a:rPr>
              <a:t>Madison (607)</a:t>
            </a:r>
          </a:p>
          <a:p>
            <a:pPr marL="128588" indent="-128588" fontAlgn="b"/>
            <a:r>
              <a:rPr lang="en-US" sz="750">
                <a:solidFill>
                  <a:prstClr val="black"/>
                </a:solidFill>
                <a:latin typeface="Myriad Pro"/>
              </a:rPr>
              <a:t>Tomah (676)</a:t>
            </a:r>
          </a:p>
          <a:p>
            <a:pPr marL="128588" indent="-128588" fontAlgn="b"/>
            <a:r>
              <a:rPr lang="en-US" sz="750">
                <a:solidFill>
                  <a:prstClr val="black"/>
                </a:solidFill>
                <a:latin typeface="Myriad Pro"/>
              </a:rPr>
              <a:t>Milwaukee (695) </a:t>
            </a:r>
          </a:p>
          <a:p>
            <a:pPr marL="128588" indent="-128588" fontAlgn="b"/>
            <a:endParaRPr lang="en-US" sz="750">
              <a:solidFill>
                <a:prstClr val="black"/>
              </a:solidFill>
              <a:latin typeface="Myriad Pro"/>
            </a:endParaRPr>
          </a:p>
        </p:txBody>
      </p:sp>
      <p:sp>
        <p:nvSpPr>
          <p:cNvPr id="31" name="Rectangle 30">
            <a:extLst>
              <a:ext uri="{FF2B5EF4-FFF2-40B4-BE49-F238E27FC236}">
                <a16:creationId xmlns:a16="http://schemas.microsoft.com/office/drawing/2014/main" id="{2724B947-B4D1-48A1-AA28-71D1086268C0}"/>
              </a:ext>
            </a:extLst>
          </p:cNvPr>
          <p:cNvSpPr/>
          <p:nvPr/>
        </p:nvSpPr>
        <p:spPr>
          <a:xfrm>
            <a:off x="3779219" y="3136334"/>
            <a:ext cx="1218934" cy="156689"/>
          </a:xfrm>
          <a:prstGeom prst="rect">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12</a:t>
            </a:r>
          </a:p>
        </p:txBody>
      </p:sp>
      <p:sp>
        <p:nvSpPr>
          <p:cNvPr id="32" name="Content Placeholder 16">
            <a:extLst>
              <a:ext uri="{FF2B5EF4-FFF2-40B4-BE49-F238E27FC236}">
                <a16:creationId xmlns:a16="http://schemas.microsoft.com/office/drawing/2014/main" id="{D0ACCB71-EA3E-45E1-AD17-AD238FAEA5B8}"/>
              </a:ext>
            </a:extLst>
          </p:cNvPr>
          <p:cNvSpPr txBox="1">
            <a:spLocks/>
          </p:cNvSpPr>
          <p:nvPr/>
        </p:nvSpPr>
        <p:spPr>
          <a:xfrm>
            <a:off x="3776289" y="4341757"/>
            <a:ext cx="1218934" cy="1104782"/>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Fargo (437)</a:t>
            </a:r>
          </a:p>
          <a:p>
            <a:pPr marL="128588" indent="-128588" fontAlgn="b"/>
            <a:r>
              <a:rPr lang="en-US" sz="750">
                <a:solidFill>
                  <a:prstClr val="black"/>
                </a:solidFill>
                <a:latin typeface="Myriad Pro"/>
              </a:rPr>
              <a:t>Sioux Falls (438)</a:t>
            </a:r>
          </a:p>
          <a:p>
            <a:pPr marL="128588" indent="-128588" fontAlgn="b"/>
            <a:r>
              <a:rPr lang="en-US" sz="750">
                <a:solidFill>
                  <a:prstClr val="black"/>
                </a:solidFill>
                <a:latin typeface="Myriad Pro"/>
              </a:rPr>
              <a:t>Fort Meade (568)</a:t>
            </a:r>
          </a:p>
          <a:p>
            <a:pPr marL="128588" indent="-128588" fontAlgn="b"/>
            <a:r>
              <a:rPr lang="en-US" sz="750">
                <a:solidFill>
                  <a:prstClr val="black"/>
                </a:solidFill>
                <a:latin typeface="Myriad Pro"/>
              </a:rPr>
              <a:t>Minneapolis (618)</a:t>
            </a:r>
          </a:p>
          <a:p>
            <a:pPr marL="128588" indent="-128588" fontAlgn="b"/>
            <a:r>
              <a:rPr lang="en-US" sz="750">
                <a:solidFill>
                  <a:prstClr val="black"/>
                </a:solidFill>
                <a:latin typeface="Myriad Pro"/>
              </a:rPr>
              <a:t>Omaha (636)</a:t>
            </a:r>
          </a:p>
          <a:p>
            <a:pPr marL="128588" indent="-128588" fontAlgn="b"/>
            <a:r>
              <a:rPr lang="en-US" sz="750">
                <a:solidFill>
                  <a:prstClr val="black"/>
                </a:solidFill>
                <a:latin typeface="Myriad Pro"/>
              </a:rPr>
              <a:t>Des Moines (636A6)</a:t>
            </a:r>
          </a:p>
          <a:p>
            <a:pPr marL="128588" indent="-128588" fontAlgn="b"/>
            <a:r>
              <a:rPr lang="en-US" sz="750">
                <a:solidFill>
                  <a:prstClr val="black"/>
                </a:solidFill>
                <a:latin typeface="Myriad Pro"/>
              </a:rPr>
              <a:t>Iowa City (636A8)</a:t>
            </a:r>
          </a:p>
          <a:p>
            <a:pPr marL="128588" indent="-128588" fontAlgn="b"/>
            <a:r>
              <a:rPr lang="en-US" sz="750">
                <a:solidFill>
                  <a:prstClr val="black"/>
                </a:solidFill>
                <a:latin typeface="Myriad Pro"/>
              </a:rPr>
              <a:t>St. Cloud (656)</a:t>
            </a:r>
          </a:p>
        </p:txBody>
      </p:sp>
      <p:sp>
        <p:nvSpPr>
          <p:cNvPr id="33" name="Rectangle 32">
            <a:extLst>
              <a:ext uri="{FF2B5EF4-FFF2-40B4-BE49-F238E27FC236}">
                <a16:creationId xmlns:a16="http://schemas.microsoft.com/office/drawing/2014/main" id="{0D4641DF-B746-480C-A523-FA6B085FF6A4}"/>
              </a:ext>
            </a:extLst>
          </p:cNvPr>
          <p:cNvSpPr/>
          <p:nvPr/>
        </p:nvSpPr>
        <p:spPr>
          <a:xfrm>
            <a:off x="3776288" y="4197724"/>
            <a:ext cx="1218935" cy="148161"/>
          </a:xfrm>
          <a:prstGeom prst="rect">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23</a:t>
            </a:r>
          </a:p>
        </p:txBody>
      </p:sp>
      <p:sp>
        <p:nvSpPr>
          <p:cNvPr id="27" name="Content Placeholder 16">
            <a:extLst>
              <a:ext uri="{FF2B5EF4-FFF2-40B4-BE49-F238E27FC236}">
                <a16:creationId xmlns:a16="http://schemas.microsoft.com/office/drawing/2014/main" id="{6FA474DF-8259-4966-9F38-0CE5CB5B9604}"/>
              </a:ext>
            </a:extLst>
          </p:cNvPr>
          <p:cNvSpPr txBox="1">
            <a:spLocks/>
          </p:cNvSpPr>
          <p:nvPr/>
        </p:nvSpPr>
        <p:spPr>
          <a:xfrm>
            <a:off x="5111094" y="2107237"/>
            <a:ext cx="1531976" cy="847680"/>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685800">
              <a:defRPr/>
            </a:pPr>
            <a:r>
              <a:rPr lang="en-US" sz="750">
                <a:solidFill>
                  <a:prstClr val="black"/>
                </a:solidFill>
                <a:latin typeface="Myriad Pro"/>
              </a:rPr>
              <a:t>Augusta (509)</a:t>
            </a:r>
          </a:p>
          <a:p>
            <a:pPr defTabSz="685800">
              <a:defRPr/>
            </a:pPr>
            <a:r>
              <a:rPr lang="en-US" sz="750">
                <a:solidFill>
                  <a:prstClr val="black"/>
                </a:solidFill>
                <a:latin typeface="Myriad Pro"/>
              </a:rPr>
              <a:t>Birmingham (521)</a:t>
            </a:r>
          </a:p>
          <a:p>
            <a:pPr defTabSz="685800">
              <a:defRPr/>
            </a:pPr>
            <a:r>
              <a:rPr lang="en-US" sz="750">
                <a:solidFill>
                  <a:prstClr val="black"/>
                </a:solidFill>
                <a:latin typeface="Myriad Pro"/>
              </a:rPr>
              <a:t>Charleston (534)</a:t>
            </a:r>
          </a:p>
          <a:p>
            <a:pPr defTabSz="685800">
              <a:defRPr/>
            </a:pPr>
            <a:r>
              <a:rPr lang="en-US" sz="750">
                <a:solidFill>
                  <a:prstClr val="black"/>
                </a:solidFill>
                <a:latin typeface="Myriad Pro"/>
              </a:rPr>
              <a:t>Columbia (544)</a:t>
            </a:r>
          </a:p>
          <a:p>
            <a:pPr defTabSz="685800">
              <a:defRPr/>
            </a:pPr>
            <a:r>
              <a:rPr lang="en-US" sz="750">
                <a:solidFill>
                  <a:prstClr val="black"/>
                </a:solidFill>
                <a:latin typeface="Myriad Pro"/>
              </a:rPr>
              <a:t>Dublin (557)</a:t>
            </a:r>
          </a:p>
          <a:p>
            <a:pPr defTabSz="685800">
              <a:defRPr/>
            </a:pPr>
            <a:r>
              <a:rPr lang="en-US" sz="750">
                <a:solidFill>
                  <a:prstClr val="black"/>
                </a:solidFill>
                <a:latin typeface="Myriad Pro"/>
              </a:rPr>
              <a:t>Tuscaloosa (679)</a:t>
            </a:r>
          </a:p>
        </p:txBody>
      </p:sp>
      <p:sp>
        <p:nvSpPr>
          <p:cNvPr id="30" name="Rectangle 29">
            <a:extLst>
              <a:ext uri="{FF2B5EF4-FFF2-40B4-BE49-F238E27FC236}">
                <a16:creationId xmlns:a16="http://schemas.microsoft.com/office/drawing/2014/main" id="{D02A676A-9F3B-4497-8EEB-E3209C101AC5}"/>
              </a:ext>
            </a:extLst>
          </p:cNvPr>
          <p:cNvSpPr/>
          <p:nvPr/>
        </p:nvSpPr>
        <p:spPr>
          <a:xfrm>
            <a:off x="5111094" y="1890664"/>
            <a:ext cx="1529752" cy="229255"/>
          </a:xfrm>
          <a:prstGeom prst="rect">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7</a:t>
            </a:r>
          </a:p>
        </p:txBody>
      </p:sp>
      <p:sp>
        <p:nvSpPr>
          <p:cNvPr id="34" name="Content Placeholder 16">
            <a:extLst>
              <a:ext uri="{FF2B5EF4-FFF2-40B4-BE49-F238E27FC236}">
                <a16:creationId xmlns:a16="http://schemas.microsoft.com/office/drawing/2014/main" id="{E83834F4-A70B-4E48-BC48-80B5B29095A7}"/>
              </a:ext>
            </a:extLst>
          </p:cNvPr>
          <p:cNvSpPr txBox="1">
            <a:spLocks/>
          </p:cNvSpPr>
          <p:nvPr/>
        </p:nvSpPr>
        <p:spPr>
          <a:xfrm>
            <a:off x="5109823" y="3136335"/>
            <a:ext cx="1520858" cy="1088164"/>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srgbClr val="000000"/>
                </a:solidFill>
                <a:latin typeface="Myriad Pro"/>
              </a:rPr>
              <a:t>Bay Pines (516)</a:t>
            </a:r>
          </a:p>
          <a:p>
            <a:pPr marL="128588" indent="-128588" fontAlgn="b"/>
            <a:r>
              <a:rPr lang="en-US" sz="750">
                <a:solidFill>
                  <a:srgbClr val="000000"/>
                </a:solidFill>
                <a:latin typeface="Myriad Pro"/>
              </a:rPr>
              <a:t>Miami (546)</a:t>
            </a:r>
          </a:p>
          <a:p>
            <a:pPr marL="128588" indent="-128588" fontAlgn="b"/>
            <a:r>
              <a:rPr lang="en-US" sz="750">
                <a:solidFill>
                  <a:srgbClr val="000000"/>
                </a:solidFill>
                <a:latin typeface="Myriad Pro"/>
              </a:rPr>
              <a:t>West Palm (548)</a:t>
            </a:r>
          </a:p>
          <a:p>
            <a:pPr marL="128588" indent="-128588" fontAlgn="b"/>
            <a:r>
              <a:rPr lang="en-US" sz="750">
                <a:solidFill>
                  <a:srgbClr val="000000"/>
                </a:solidFill>
                <a:latin typeface="Myriad Pro"/>
              </a:rPr>
              <a:t>Gainesville (573)</a:t>
            </a:r>
          </a:p>
          <a:p>
            <a:pPr marL="128588" indent="-128588" fontAlgn="b"/>
            <a:r>
              <a:rPr lang="en-US" sz="750">
                <a:solidFill>
                  <a:srgbClr val="000000"/>
                </a:solidFill>
                <a:latin typeface="Myriad Pro"/>
              </a:rPr>
              <a:t>San Juan (672)</a:t>
            </a:r>
          </a:p>
          <a:p>
            <a:pPr marL="128588" indent="-128588" fontAlgn="b"/>
            <a:r>
              <a:rPr lang="en-US" sz="750">
                <a:solidFill>
                  <a:srgbClr val="000000"/>
                </a:solidFill>
                <a:latin typeface="Myriad Pro"/>
              </a:rPr>
              <a:t>Tampa (673)</a:t>
            </a:r>
          </a:p>
          <a:p>
            <a:pPr marL="128588" indent="-128588" fontAlgn="b"/>
            <a:r>
              <a:rPr lang="en-US" sz="750">
                <a:solidFill>
                  <a:srgbClr val="000000"/>
                </a:solidFill>
                <a:latin typeface="Myriad Pro"/>
              </a:rPr>
              <a:t>Orlando- Lake Nona (675)</a:t>
            </a:r>
          </a:p>
          <a:p>
            <a:pPr marL="128588" indent="-128588" fontAlgn="b"/>
            <a:endParaRPr lang="en-US" sz="750">
              <a:solidFill>
                <a:prstClr val="black"/>
              </a:solidFill>
              <a:latin typeface="Myriad Pro"/>
            </a:endParaRPr>
          </a:p>
        </p:txBody>
      </p:sp>
      <p:sp>
        <p:nvSpPr>
          <p:cNvPr id="35" name="Rectangle 34">
            <a:extLst>
              <a:ext uri="{FF2B5EF4-FFF2-40B4-BE49-F238E27FC236}">
                <a16:creationId xmlns:a16="http://schemas.microsoft.com/office/drawing/2014/main" id="{211A6BCF-E6F5-457E-8B75-B4FA731F1783}"/>
              </a:ext>
            </a:extLst>
          </p:cNvPr>
          <p:cNvSpPr/>
          <p:nvPr/>
        </p:nvSpPr>
        <p:spPr>
          <a:xfrm>
            <a:off x="5109823" y="2921381"/>
            <a:ext cx="1529752" cy="214954"/>
          </a:xfrm>
          <a:prstGeom prst="rect">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8</a:t>
            </a:r>
          </a:p>
        </p:txBody>
      </p:sp>
      <p:sp>
        <p:nvSpPr>
          <p:cNvPr id="36" name="Content Placeholder 16">
            <a:extLst>
              <a:ext uri="{FF2B5EF4-FFF2-40B4-BE49-F238E27FC236}">
                <a16:creationId xmlns:a16="http://schemas.microsoft.com/office/drawing/2014/main" id="{9A79B7E1-D1A1-4283-B0F1-F6EF55CE3A01}"/>
              </a:ext>
            </a:extLst>
          </p:cNvPr>
          <p:cNvSpPr txBox="1">
            <a:spLocks/>
          </p:cNvSpPr>
          <p:nvPr/>
        </p:nvSpPr>
        <p:spPr>
          <a:xfrm>
            <a:off x="6732165" y="2087971"/>
            <a:ext cx="1531976" cy="363474"/>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Fort Harrison (436)</a:t>
            </a:r>
          </a:p>
          <a:p>
            <a:pPr marL="128588" indent="-128588" fontAlgn="b"/>
            <a:r>
              <a:rPr lang="en-US" sz="750">
                <a:solidFill>
                  <a:prstClr val="black"/>
                </a:solidFill>
                <a:latin typeface="Myriad Pro"/>
              </a:rPr>
              <a:t>Sheridan (666)</a:t>
            </a:r>
          </a:p>
        </p:txBody>
      </p:sp>
      <p:sp>
        <p:nvSpPr>
          <p:cNvPr id="37" name="Rectangle 36">
            <a:extLst>
              <a:ext uri="{FF2B5EF4-FFF2-40B4-BE49-F238E27FC236}">
                <a16:creationId xmlns:a16="http://schemas.microsoft.com/office/drawing/2014/main" id="{C0158C40-45E5-45C5-90FC-0BCFE841E000}"/>
              </a:ext>
            </a:extLst>
          </p:cNvPr>
          <p:cNvSpPr/>
          <p:nvPr/>
        </p:nvSpPr>
        <p:spPr>
          <a:xfrm>
            <a:off x="6733278" y="1889089"/>
            <a:ext cx="1529752" cy="190384"/>
          </a:xfrm>
          <a:prstGeom prst="rect">
            <a:avLst/>
          </a:prstGeom>
          <a:solidFill>
            <a:srgbClr val="D1899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19</a:t>
            </a:r>
          </a:p>
        </p:txBody>
      </p:sp>
      <p:sp>
        <p:nvSpPr>
          <p:cNvPr id="38" name="Content Placeholder 16">
            <a:extLst>
              <a:ext uri="{FF2B5EF4-FFF2-40B4-BE49-F238E27FC236}">
                <a16:creationId xmlns:a16="http://schemas.microsoft.com/office/drawing/2014/main" id="{ADC576B0-F59D-4D2A-B13E-625F92223732}"/>
              </a:ext>
            </a:extLst>
          </p:cNvPr>
          <p:cNvSpPr txBox="1">
            <a:spLocks/>
          </p:cNvSpPr>
          <p:nvPr/>
        </p:nvSpPr>
        <p:spPr>
          <a:xfrm>
            <a:off x="6731368" y="2657519"/>
            <a:ext cx="1529753" cy="297398"/>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Anchorage (463)</a:t>
            </a:r>
          </a:p>
          <a:p>
            <a:pPr marL="128588" indent="-128588" fontAlgn="b"/>
            <a:endParaRPr lang="en-US" sz="750">
              <a:solidFill>
                <a:prstClr val="black"/>
              </a:solidFill>
              <a:latin typeface="Myriad Pro"/>
            </a:endParaRPr>
          </a:p>
        </p:txBody>
      </p:sp>
      <p:sp>
        <p:nvSpPr>
          <p:cNvPr id="39" name="Rectangle 38">
            <a:extLst>
              <a:ext uri="{FF2B5EF4-FFF2-40B4-BE49-F238E27FC236}">
                <a16:creationId xmlns:a16="http://schemas.microsoft.com/office/drawing/2014/main" id="{669BD665-5599-44E7-8ECB-72A9D1BD4191}"/>
              </a:ext>
            </a:extLst>
          </p:cNvPr>
          <p:cNvSpPr/>
          <p:nvPr/>
        </p:nvSpPr>
        <p:spPr>
          <a:xfrm>
            <a:off x="6725563" y="2426690"/>
            <a:ext cx="1529753" cy="239482"/>
          </a:xfrm>
          <a:prstGeom prst="rect">
            <a:avLst/>
          </a:prstGeom>
          <a:solidFill>
            <a:srgbClr val="D1899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20</a:t>
            </a:r>
          </a:p>
        </p:txBody>
      </p:sp>
      <p:pic>
        <p:nvPicPr>
          <p:cNvPr id="40" name="Content Placeholder 4">
            <a:extLst>
              <a:ext uri="{FF2B5EF4-FFF2-40B4-BE49-F238E27FC236}">
                <a16:creationId xmlns:a16="http://schemas.microsoft.com/office/drawing/2014/main" id="{D45A4752-B3BA-4021-BC2A-901C582DBBA4}"/>
              </a:ext>
            </a:extLst>
          </p:cNvPr>
          <p:cNvPicPr>
            <a:picLocks noGrp="1" noChangeAspect="1"/>
          </p:cNvPicPr>
          <p:nvPr>
            <p:ph idx="1"/>
          </p:nvPr>
        </p:nvPicPr>
        <p:blipFill rotWithShape="1">
          <a:blip r:embed="rId3"/>
          <a:srcRect l="26098" t="28428" r="25975" b="19280"/>
          <a:stretch/>
        </p:blipFill>
        <p:spPr>
          <a:xfrm>
            <a:off x="6979629" y="4015549"/>
            <a:ext cx="1904805" cy="1169036"/>
          </a:xfrm>
          <a:prstGeom prst="rect">
            <a:avLst/>
          </a:prstGeom>
        </p:spPr>
      </p:pic>
      <p:sp>
        <p:nvSpPr>
          <p:cNvPr id="41" name="Arrow: Chevron 40">
            <a:extLst>
              <a:ext uri="{FF2B5EF4-FFF2-40B4-BE49-F238E27FC236}">
                <a16:creationId xmlns:a16="http://schemas.microsoft.com/office/drawing/2014/main" id="{D9BF147C-2F1A-4146-A488-8DD408322604}"/>
              </a:ext>
            </a:extLst>
          </p:cNvPr>
          <p:cNvSpPr/>
          <p:nvPr/>
        </p:nvSpPr>
        <p:spPr>
          <a:xfrm>
            <a:off x="242448" y="1463653"/>
            <a:ext cx="8330053" cy="36347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August 17, 2020</a:t>
            </a:r>
          </a:p>
        </p:txBody>
      </p:sp>
    </p:spTree>
    <p:extLst>
      <p:ext uri="{BB962C8B-B14F-4D97-AF65-F5344CB8AC3E}">
        <p14:creationId xmlns:p14="http://schemas.microsoft.com/office/powerpoint/2010/main" val="88886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6933F-65B3-41BA-AA8D-43EB3E021A65}"/>
              </a:ext>
            </a:extLst>
          </p:cNvPr>
          <p:cNvSpPr>
            <a:spLocks noGrp="1"/>
          </p:cNvSpPr>
          <p:nvPr>
            <p:ph type="title"/>
          </p:nvPr>
        </p:nvSpPr>
        <p:spPr/>
        <p:txBody>
          <a:bodyPr/>
          <a:lstStyle/>
          <a:p>
            <a:r>
              <a:rPr lang="en-US"/>
              <a:t>Resolve Request (to Cancel)</a:t>
            </a:r>
          </a:p>
        </p:txBody>
      </p:sp>
      <p:sp>
        <p:nvSpPr>
          <p:cNvPr id="4" name="Slide Number Placeholder 3">
            <a:extLst>
              <a:ext uri="{FF2B5EF4-FFF2-40B4-BE49-F238E27FC236}">
                <a16:creationId xmlns:a16="http://schemas.microsoft.com/office/drawing/2014/main" id="{925D7987-F1B3-43AC-A08C-D13490E4460C}"/>
              </a:ext>
            </a:extLst>
          </p:cNvPr>
          <p:cNvSpPr>
            <a:spLocks noGrp="1"/>
          </p:cNvSpPr>
          <p:nvPr>
            <p:ph type="sldNum" sz="quarter" idx="10"/>
          </p:nvPr>
        </p:nvSpPr>
        <p:spPr/>
        <p:txBody>
          <a:bodyPr/>
          <a:lstStyle/>
          <a:p>
            <a:fld id="{9B8B01BA-673E-4211-9E64-C22898E6AF66}" type="slidenum">
              <a:rPr lang="en-US" smtClean="0"/>
              <a:pPr/>
              <a:t>40</a:t>
            </a:fld>
            <a:endParaRPr lang="en-US"/>
          </a:p>
        </p:txBody>
      </p:sp>
      <p:pic>
        <p:nvPicPr>
          <p:cNvPr id="2050" name="Picture 29">
            <a:extLst>
              <a:ext uri="{FF2B5EF4-FFF2-40B4-BE49-F238E27FC236}">
                <a16:creationId xmlns:a16="http://schemas.microsoft.com/office/drawing/2014/main" id="{81425CB7-2F8F-4468-9199-0CDBCE689652}"/>
              </a:ext>
            </a:extLst>
          </p:cNvPr>
          <p:cNvPicPr>
            <a:picLocks noRot="1" noChangeAspect="1" noEditPoints="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57882" y="811357"/>
            <a:ext cx="5371278" cy="4019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9D163FB-3F83-4D2F-B53D-3A1DE2AF8F06}"/>
              </a:ext>
            </a:extLst>
          </p:cNvPr>
          <p:cNvSpPr txBox="1"/>
          <p:nvPr/>
        </p:nvSpPr>
        <p:spPr>
          <a:xfrm>
            <a:off x="699655" y="4830618"/>
            <a:ext cx="7603836" cy="1107996"/>
          </a:xfrm>
          <a:prstGeom prst="rect">
            <a:avLst/>
          </a:prstGeom>
          <a:noFill/>
        </p:spPr>
        <p:txBody>
          <a:bodyPr wrap="square" rtlCol="0">
            <a:spAutoFit/>
          </a:bodyPr>
          <a:lstStyle/>
          <a:p>
            <a:r>
              <a:rPr lang="en-US" sz="2200"/>
              <a:t>If Veteran answers </a:t>
            </a:r>
            <a:r>
              <a:rPr lang="en-US" sz="2200" b="1"/>
              <a:t>Yes</a:t>
            </a:r>
            <a:r>
              <a:rPr lang="en-US" sz="2200"/>
              <a:t> to any of the sorting questions, then ‘Cancelled by VA – Not Eligible for Community Care’ should be selected. </a:t>
            </a:r>
          </a:p>
        </p:txBody>
      </p:sp>
    </p:spTree>
    <p:extLst>
      <p:ext uri="{BB962C8B-B14F-4D97-AF65-F5344CB8AC3E}">
        <p14:creationId xmlns:p14="http://schemas.microsoft.com/office/powerpoint/2010/main" val="1868160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A6FD-3367-4EE9-9751-975FC7216104}"/>
              </a:ext>
            </a:extLst>
          </p:cNvPr>
          <p:cNvSpPr>
            <a:spLocks noGrp="1"/>
          </p:cNvSpPr>
          <p:nvPr>
            <p:ph type="title"/>
          </p:nvPr>
        </p:nvSpPr>
        <p:spPr/>
        <p:txBody>
          <a:bodyPr>
            <a:normAutofit fontScale="90000"/>
          </a:bodyPr>
          <a:lstStyle/>
          <a:p>
            <a:r>
              <a:rPr lang="en-US"/>
              <a:t>Resolve Request (to Schedule Appointment)</a:t>
            </a:r>
          </a:p>
        </p:txBody>
      </p:sp>
      <p:sp>
        <p:nvSpPr>
          <p:cNvPr id="3" name="Content Placeholder 2">
            <a:extLst>
              <a:ext uri="{FF2B5EF4-FFF2-40B4-BE49-F238E27FC236}">
                <a16:creationId xmlns:a16="http://schemas.microsoft.com/office/drawing/2014/main" id="{813DFF12-BF13-4D70-949F-FF588B031DD1}"/>
              </a:ext>
            </a:extLst>
          </p:cNvPr>
          <p:cNvSpPr>
            <a:spLocks noGrp="1"/>
          </p:cNvSpPr>
          <p:nvPr>
            <p:ph idx="1"/>
          </p:nvPr>
        </p:nvSpPr>
        <p:spPr>
          <a:xfrm>
            <a:off x="348343" y="5169067"/>
            <a:ext cx="8567057" cy="834097"/>
          </a:xfrm>
        </p:spPr>
        <p:txBody>
          <a:bodyPr>
            <a:normAutofit/>
          </a:bodyPr>
          <a:lstStyle/>
          <a:p>
            <a:pPr marL="0" marR="0" indent="0">
              <a:lnSpc>
                <a:spcPct val="100000"/>
              </a:lnSpc>
              <a:spcBef>
                <a:spcPts val="600"/>
              </a:spcBef>
              <a:spcAft>
                <a:spcPts val="30"/>
              </a:spcAft>
              <a:buNone/>
            </a:pPr>
            <a:r>
              <a:rPr lang="en-US" sz="2200">
                <a:solidFill>
                  <a:srgbClr val="000000"/>
                </a:solidFill>
                <a:effectLst/>
                <a:latin typeface="Calibri" panose="020F0502020204030204" pitchFamily="34" charset="0"/>
                <a:ea typeface="MS Mincho" panose="02020609040205080304" pitchFamily="49" charset="-128"/>
                <a:cs typeface="Calibri" panose="020F0502020204030204" pitchFamily="34" charset="0"/>
              </a:rPr>
              <a:t>After selecting </a:t>
            </a:r>
            <a:r>
              <a:rPr lang="en-US" sz="22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Continue Processing</a:t>
            </a:r>
            <a:r>
              <a:rPr lang="en-US" sz="2200">
                <a:solidFill>
                  <a:srgbClr val="000000"/>
                </a:solidFill>
                <a:effectLst/>
                <a:latin typeface="Calibri" panose="020F0502020204030204" pitchFamily="34" charset="0"/>
                <a:ea typeface="MS Mincho" panose="02020609040205080304" pitchFamily="49" charset="-128"/>
                <a:cs typeface="Calibri" panose="020F0502020204030204" pitchFamily="34" charset="0"/>
              </a:rPr>
              <a:t>, the Request Manager will be asked to provide the appointment information. </a:t>
            </a:r>
            <a:endParaRPr lang="en-US" sz="22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9982220C-9AB0-4B4C-82E3-995ADE87542A}"/>
              </a:ext>
            </a:extLst>
          </p:cNvPr>
          <p:cNvSpPr>
            <a:spLocks noGrp="1"/>
          </p:cNvSpPr>
          <p:nvPr>
            <p:ph type="sldNum" sz="quarter" idx="10"/>
          </p:nvPr>
        </p:nvSpPr>
        <p:spPr/>
        <p:txBody>
          <a:bodyPr/>
          <a:lstStyle/>
          <a:p>
            <a:fld id="{9B8B01BA-673E-4211-9E64-C22898E6AF66}" type="slidenum">
              <a:rPr lang="en-US" smtClean="0"/>
              <a:pPr/>
              <a:t>41</a:t>
            </a:fld>
            <a:endParaRPr lang="en-US"/>
          </a:p>
        </p:txBody>
      </p:sp>
      <p:pic>
        <p:nvPicPr>
          <p:cNvPr id="9" name="Picture 8">
            <a:extLst>
              <a:ext uri="{FF2B5EF4-FFF2-40B4-BE49-F238E27FC236}">
                <a16:creationId xmlns:a16="http://schemas.microsoft.com/office/drawing/2014/main" id="{C5CBC986-E800-4F59-B31A-AF807F7C8DA5}"/>
              </a:ext>
            </a:extLst>
          </p:cNvPr>
          <p:cNvPicPr/>
          <p:nvPr/>
        </p:nvPicPr>
        <p:blipFill>
          <a:blip r:embed="rId3"/>
          <a:stretch>
            <a:fillRect/>
          </a:stretch>
        </p:blipFill>
        <p:spPr>
          <a:xfrm>
            <a:off x="1054963" y="854836"/>
            <a:ext cx="7034074" cy="4114714"/>
          </a:xfrm>
          <a:prstGeom prst="rect">
            <a:avLst/>
          </a:prstGeom>
        </p:spPr>
      </p:pic>
      <p:sp>
        <p:nvSpPr>
          <p:cNvPr id="5" name="Rectangle 4">
            <a:extLst>
              <a:ext uri="{FF2B5EF4-FFF2-40B4-BE49-F238E27FC236}">
                <a16:creationId xmlns:a16="http://schemas.microsoft.com/office/drawing/2014/main" id="{0F980D55-1F59-4869-8DF9-E89212F82937}"/>
              </a:ext>
            </a:extLst>
          </p:cNvPr>
          <p:cNvSpPr/>
          <p:nvPr/>
        </p:nvSpPr>
        <p:spPr>
          <a:xfrm>
            <a:off x="4055165" y="1240403"/>
            <a:ext cx="3927945" cy="3395207"/>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3384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D2528-7C73-4832-9F38-7D8E1245AC11}"/>
              </a:ext>
            </a:extLst>
          </p:cNvPr>
          <p:cNvSpPr>
            <a:spLocks noGrp="1"/>
          </p:cNvSpPr>
          <p:nvPr>
            <p:ph type="title"/>
          </p:nvPr>
        </p:nvSpPr>
        <p:spPr/>
        <p:txBody>
          <a:bodyPr/>
          <a:lstStyle/>
          <a:p>
            <a:r>
              <a:rPr lang="en-US" dirty="0"/>
              <a:t>Contact Provider </a:t>
            </a:r>
          </a:p>
        </p:txBody>
      </p:sp>
      <p:sp>
        <p:nvSpPr>
          <p:cNvPr id="3" name="Content Placeholder 2">
            <a:extLst>
              <a:ext uri="{FF2B5EF4-FFF2-40B4-BE49-F238E27FC236}">
                <a16:creationId xmlns:a16="http://schemas.microsoft.com/office/drawing/2014/main" id="{06FC8A2F-607B-415F-A767-E38DA0D27573}"/>
              </a:ext>
            </a:extLst>
          </p:cNvPr>
          <p:cNvSpPr>
            <a:spLocks noGrp="1"/>
          </p:cNvSpPr>
          <p:nvPr>
            <p:ph idx="1"/>
          </p:nvPr>
        </p:nvSpPr>
        <p:spPr/>
        <p:txBody>
          <a:bodyPr>
            <a:normAutofit fontScale="92500" lnSpcReduction="10000"/>
          </a:bodyPr>
          <a:lstStyle/>
          <a:p>
            <a:r>
              <a:rPr lang="en-US" dirty="0"/>
              <a:t>In our example, the Veteran’s scheduling preferences were already documented within VAOS. Given that we know this information, we can proceed with the scheduling process.</a:t>
            </a:r>
          </a:p>
          <a:p>
            <a:r>
              <a:rPr lang="en-US" dirty="0"/>
              <a:t>The Request Manger would contact the provider’s office to verify the provider’s availability for the dates and times specified by the Veteran. </a:t>
            </a:r>
          </a:p>
          <a:p>
            <a:r>
              <a:rPr lang="en-US" dirty="0"/>
              <a:t>If the Veteran’s preferences can be met, the Request manager can enter the appointment details into Scheduling Manager and create a HSRM referral to include the appointment details. </a:t>
            </a:r>
          </a:p>
          <a:p>
            <a:r>
              <a:rPr lang="en-US" dirty="0"/>
              <a:t>If the Veteran’s preferences cannot be met, the Request Manager would need to contact the Veteran to discuss new appointment dates and/or times. </a:t>
            </a:r>
          </a:p>
          <a:p>
            <a:endParaRPr lang="en-US" dirty="0"/>
          </a:p>
          <a:p>
            <a:endParaRPr lang="en-US" dirty="0"/>
          </a:p>
        </p:txBody>
      </p:sp>
      <p:sp>
        <p:nvSpPr>
          <p:cNvPr id="4" name="Slide Number Placeholder 3">
            <a:extLst>
              <a:ext uri="{FF2B5EF4-FFF2-40B4-BE49-F238E27FC236}">
                <a16:creationId xmlns:a16="http://schemas.microsoft.com/office/drawing/2014/main" id="{BD74E226-DF1C-408C-A545-8E592BE42EF1}"/>
              </a:ext>
            </a:extLst>
          </p:cNvPr>
          <p:cNvSpPr>
            <a:spLocks noGrp="1"/>
          </p:cNvSpPr>
          <p:nvPr>
            <p:ph type="sldNum" sz="quarter" idx="4"/>
          </p:nvPr>
        </p:nvSpPr>
        <p:spPr/>
        <p:txBody>
          <a:bodyPr/>
          <a:lstStyle/>
          <a:p>
            <a:fld id="{9B8B01BA-673E-4211-9E64-C22898E6AF66}" type="slidenum">
              <a:rPr lang="en-US" smtClean="0"/>
              <a:pPr/>
              <a:t>42</a:t>
            </a:fld>
            <a:endParaRPr lang="en-US"/>
          </a:p>
        </p:txBody>
      </p:sp>
    </p:spTree>
    <p:extLst>
      <p:ext uri="{BB962C8B-B14F-4D97-AF65-F5344CB8AC3E}">
        <p14:creationId xmlns:p14="http://schemas.microsoft.com/office/powerpoint/2010/main" val="3343318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A6FD-3367-4EE9-9751-975FC7216104}"/>
              </a:ext>
            </a:extLst>
          </p:cNvPr>
          <p:cNvSpPr>
            <a:spLocks noGrp="1"/>
          </p:cNvSpPr>
          <p:nvPr>
            <p:ph type="title"/>
          </p:nvPr>
        </p:nvSpPr>
        <p:spPr>
          <a:xfrm>
            <a:off x="120073" y="-21771"/>
            <a:ext cx="8795327" cy="677091"/>
          </a:xfrm>
        </p:spPr>
        <p:txBody>
          <a:bodyPr>
            <a:normAutofit fontScale="90000"/>
          </a:bodyPr>
          <a:lstStyle/>
          <a:p>
            <a:r>
              <a:rPr lang="en-US"/>
              <a:t>Resolve Request (to Schedule Appointment) Cont’d</a:t>
            </a:r>
          </a:p>
        </p:txBody>
      </p:sp>
      <p:sp>
        <p:nvSpPr>
          <p:cNvPr id="3" name="Content Placeholder 2">
            <a:extLst>
              <a:ext uri="{FF2B5EF4-FFF2-40B4-BE49-F238E27FC236}">
                <a16:creationId xmlns:a16="http://schemas.microsoft.com/office/drawing/2014/main" id="{813DFF12-BF13-4D70-949F-FF588B031DD1}"/>
              </a:ext>
            </a:extLst>
          </p:cNvPr>
          <p:cNvSpPr>
            <a:spLocks noGrp="1"/>
          </p:cNvSpPr>
          <p:nvPr>
            <p:ph idx="1"/>
          </p:nvPr>
        </p:nvSpPr>
        <p:spPr>
          <a:xfrm>
            <a:off x="0" y="2098890"/>
            <a:ext cx="3610679" cy="2660220"/>
          </a:xfrm>
        </p:spPr>
        <p:txBody>
          <a:bodyPr>
            <a:normAutofit/>
          </a:bodyPr>
          <a:lstStyle/>
          <a:p>
            <a:pPr marL="0" marR="0" indent="0">
              <a:lnSpc>
                <a:spcPct val="110000"/>
              </a:lnSpc>
              <a:spcBef>
                <a:spcPts val="600"/>
              </a:spcBef>
              <a:spcAft>
                <a:spcPts val="30"/>
              </a:spcAft>
              <a:buNone/>
            </a:pP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The Request Manager should contact the community care provider to discuss availability and schedule the appointment based on the Veteran’s preferences.</a:t>
            </a:r>
          </a:p>
          <a:p>
            <a:pPr marL="457200" lvl="1" indent="0">
              <a:lnSpc>
                <a:spcPct val="110000"/>
              </a:lnSpc>
              <a:spcBef>
                <a:spcPts val="600"/>
              </a:spcBef>
              <a:spcAft>
                <a:spcPts val="30"/>
              </a:spcAft>
              <a:buNone/>
            </a:pPr>
            <a:r>
              <a:rPr lang="en-US" sz="1400">
                <a:solidFill>
                  <a:srgbClr val="000000"/>
                </a:solidFill>
                <a:effectLst/>
                <a:latin typeface="Calibri" panose="020F0502020204030204" pitchFamily="34" charset="0"/>
                <a:ea typeface="MS Mincho" panose="02020609040205080304" pitchFamily="49" charset="-128"/>
                <a:cs typeface="Calibri" panose="020F0502020204030204" pitchFamily="34" charset="0"/>
              </a:rPr>
              <a:t>*If possible, initiate a three-way call with the Veteran and provider to expedite the appointment coordination process.</a:t>
            </a:r>
          </a:p>
        </p:txBody>
      </p:sp>
      <p:sp>
        <p:nvSpPr>
          <p:cNvPr id="4" name="Slide Number Placeholder 3">
            <a:extLst>
              <a:ext uri="{FF2B5EF4-FFF2-40B4-BE49-F238E27FC236}">
                <a16:creationId xmlns:a16="http://schemas.microsoft.com/office/drawing/2014/main" id="{9982220C-9AB0-4B4C-82E3-995ADE87542A}"/>
              </a:ext>
            </a:extLst>
          </p:cNvPr>
          <p:cNvSpPr>
            <a:spLocks noGrp="1"/>
          </p:cNvSpPr>
          <p:nvPr>
            <p:ph type="sldNum" sz="quarter" idx="10"/>
          </p:nvPr>
        </p:nvSpPr>
        <p:spPr/>
        <p:txBody>
          <a:bodyPr/>
          <a:lstStyle/>
          <a:p>
            <a:fld id="{9B8B01BA-673E-4211-9E64-C22898E6AF66}" type="slidenum">
              <a:rPr lang="en-US" smtClean="0"/>
              <a:pPr/>
              <a:t>43</a:t>
            </a:fld>
            <a:endParaRPr lang="en-US"/>
          </a:p>
        </p:txBody>
      </p:sp>
      <p:pic>
        <p:nvPicPr>
          <p:cNvPr id="7" name="Picture 6">
            <a:extLst>
              <a:ext uri="{FF2B5EF4-FFF2-40B4-BE49-F238E27FC236}">
                <a16:creationId xmlns:a16="http://schemas.microsoft.com/office/drawing/2014/main" id="{9B45A310-ED85-47BA-9DD7-8B6F977CE308}"/>
              </a:ext>
            </a:extLst>
          </p:cNvPr>
          <p:cNvPicPr/>
          <p:nvPr/>
        </p:nvPicPr>
        <p:blipFill>
          <a:blip r:embed="rId3"/>
          <a:stretch>
            <a:fillRect/>
          </a:stretch>
        </p:blipFill>
        <p:spPr>
          <a:xfrm>
            <a:off x="3583709" y="839673"/>
            <a:ext cx="5486400" cy="5029199"/>
          </a:xfrm>
          <a:prstGeom prst="rect">
            <a:avLst/>
          </a:prstGeom>
        </p:spPr>
      </p:pic>
    </p:spTree>
    <p:extLst>
      <p:ext uri="{BB962C8B-B14F-4D97-AF65-F5344CB8AC3E}">
        <p14:creationId xmlns:p14="http://schemas.microsoft.com/office/powerpoint/2010/main" val="1314536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AF5D69-99AE-4942-8B2E-43291B657A5C}"/>
              </a:ext>
            </a:extLst>
          </p:cNvPr>
          <p:cNvSpPr>
            <a:spLocks noGrp="1"/>
          </p:cNvSpPr>
          <p:nvPr>
            <p:ph type="sldNum" sz="quarter" idx="10"/>
          </p:nvPr>
        </p:nvSpPr>
        <p:spPr>
          <a:xfrm>
            <a:off x="6457950" y="6356350"/>
            <a:ext cx="2057400" cy="365125"/>
          </a:xfrm>
        </p:spPr>
        <p:txBody>
          <a:bodyPr vert="horz" lIns="91440" tIns="45720" rIns="91440" bIns="45720" rtlCol="0" anchor="ctr">
            <a:normAutofit/>
          </a:bodyPr>
          <a:lstStyle/>
          <a:p>
            <a:pPr>
              <a:spcAft>
                <a:spcPts val="600"/>
              </a:spcAft>
            </a:pPr>
            <a:fld id="{9B8B01BA-673E-4211-9E64-C22898E6AF66}" type="slidenum">
              <a:rPr lang="en-US" smtClean="0">
                <a:solidFill>
                  <a:schemeClr val="tx1">
                    <a:tint val="75000"/>
                  </a:schemeClr>
                </a:solidFill>
              </a:rPr>
              <a:pPr>
                <a:spcAft>
                  <a:spcPts val="600"/>
                </a:spcAft>
              </a:pPr>
              <a:t>44</a:t>
            </a:fld>
            <a:endParaRPr lang="en-US">
              <a:solidFill>
                <a:schemeClr val="tx1">
                  <a:tint val="75000"/>
                </a:schemeClr>
              </a:solidFill>
            </a:endParaRPr>
          </a:p>
        </p:txBody>
      </p:sp>
      <p:pic>
        <p:nvPicPr>
          <p:cNvPr id="5" name="Picture 4">
            <a:extLst>
              <a:ext uri="{FF2B5EF4-FFF2-40B4-BE49-F238E27FC236}">
                <a16:creationId xmlns:a16="http://schemas.microsoft.com/office/drawing/2014/main" id="{1DD18604-3150-43FB-B7C4-FBB99F405D65}"/>
              </a:ext>
            </a:extLst>
          </p:cNvPr>
          <p:cNvPicPr/>
          <p:nvPr/>
        </p:nvPicPr>
        <p:blipFill>
          <a:blip r:embed="rId3"/>
          <a:stretch>
            <a:fillRect/>
          </a:stretch>
        </p:blipFill>
        <p:spPr>
          <a:xfrm>
            <a:off x="1143000" y="1238319"/>
            <a:ext cx="6858000" cy="3293803"/>
          </a:xfrm>
          <a:prstGeom prst="rect">
            <a:avLst/>
          </a:prstGeom>
        </p:spPr>
      </p:pic>
      <p:sp>
        <p:nvSpPr>
          <p:cNvPr id="3" name="TextBox 2">
            <a:extLst>
              <a:ext uri="{FF2B5EF4-FFF2-40B4-BE49-F238E27FC236}">
                <a16:creationId xmlns:a16="http://schemas.microsoft.com/office/drawing/2014/main" id="{928104CE-F15A-4CB5-9E3C-FD6EBB7195BB}"/>
              </a:ext>
            </a:extLst>
          </p:cNvPr>
          <p:cNvSpPr txBox="1"/>
          <p:nvPr/>
        </p:nvSpPr>
        <p:spPr>
          <a:xfrm>
            <a:off x="533400" y="4844071"/>
            <a:ext cx="8270966" cy="1107996"/>
          </a:xfrm>
          <a:prstGeom prst="rect">
            <a:avLst/>
          </a:prstGeom>
          <a:noFill/>
        </p:spPr>
        <p:txBody>
          <a:bodyPr wrap="square" rtlCol="0">
            <a:spAutoFit/>
          </a:bodyPr>
          <a:lstStyle/>
          <a:p>
            <a:r>
              <a:rPr lang="en-US" sz="2200">
                <a:solidFill>
                  <a:srgbClr val="000000"/>
                </a:solidFill>
                <a:effectLst/>
                <a:latin typeface="Calibri" panose="020F0502020204030204" pitchFamily="34" charset="0"/>
                <a:ea typeface="MS Mincho" panose="02020609040205080304" pitchFamily="49" charset="-128"/>
                <a:cs typeface="Calibri" panose="020F0502020204030204" pitchFamily="34" charset="0"/>
              </a:rPr>
              <a:t>The Request Manager should be sure to include any instructions for the Veteran. Once all the appointment information has been entered, the Request Manager will select “</a:t>
            </a:r>
            <a:r>
              <a:rPr lang="en-US" sz="22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Complete Request</a:t>
            </a:r>
            <a:r>
              <a:rPr lang="en-US" sz="2200">
                <a:solidFill>
                  <a:srgbClr val="000000"/>
                </a:solidFill>
                <a:effectLst/>
                <a:latin typeface="Calibri" panose="020F0502020204030204" pitchFamily="34" charset="0"/>
                <a:ea typeface="MS Mincho" panose="02020609040205080304" pitchFamily="49" charset="-128"/>
                <a:cs typeface="Calibri" panose="020F0502020204030204" pitchFamily="34" charset="0"/>
              </a:rPr>
              <a:t>”.</a:t>
            </a:r>
            <a:endParaRPr lang="en-US"/>
          </a:p>
        </p:txBody>
      </p:sp>
      <p:sp>
        <p:nvSpPr>
          <p:cNvPr id="8" name="Title 7">
            <a:extLst>
              <a:ext uri="{FF2B5EF4-FFF2-40B4-BE49-F238E27FC236}">
                <a16:creationId xmlns:a16="http://schemas.microsoft.com/office/drawing/2014/main" id="{030384B3-0AAA-44A9-BFAE-8D54F6DD3D46}"/>
              </a:ext>
            </a:extLst>
          </p:cNvPr>
          <p:cNvSpPr>
            <a:spLocks noGrp="1"/>
          </p:cNvSpPr>
          <p:nvPr>
            <p:ph type="title"/>
          </p:nvPr>
        </p:nvSpPr>
        <p:spPr/>
        <p:txBody>
          <a:bodyPr/>
          <a:lstStyle/>
          <a:p>
            <a:r>
              <a:rPr lang="en-US"/>
              <a:t>Veteran Instructions</a:t>
            </a:r>
          </a:p>
        </p:txBody>
      </p:sp>
    </p:spTree>
    <p:extLst>
      <p:ext uri="{BB962C8B-B14F-4D97-AF65-F5344CB8AC3E}">
        <p14:creationId xmlns:p14="http://schemas.microsoft.com/office/powerpoint/2010/main" val="3059001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BC92-583F-4675-ABFF-085BFF1876A6}"/>
              </a:ext>
            </a:extLst>
          </p:cNvPr>
          <p:cNvSpPr>
            <a:spLocks noGrp="1"/>
          </p:cNvSpPr>
          <p:nvPr>
            <p:ph type="title"/>
          </p:nvPr>
        </p:nvSpPr>
        <p:spPr>
          <a:xfrm>
            <a:off x="533400" y="4598126"/>
            <a:ext cx="8227423" cy="1341648"/>
          </a:xfrm>
        </p:spPr>
        <p:txBody>
          <a:bodyPr vert="horz" lIns="91440" tIns="45720" rIns="91440" bIns="45720" rtlCol="0" anchor="ctr">
            <a:normAutofit/>
          </a:bodyPr>
          <a:lstStyle/>
          <a:p>
            <a:pPr marL="0" marR="0">
              <a:lnSpc>
                <a:spcPct val="100000"/>
              </a:lnSpc>
              <a:spcBef>
                <a:spcPts val="600"/>
              </a:spcBef>
              <a:spcAft>
                <a:spcPts val="30"/>
              </a:spcAft>
            </a:pPr>
            <a:r>
              <a:rPr lang="en-US" sz="2200">
                <a:solidFill>
                  <a:srgbClr val="000000"/>
                </a:solidFill>
                <a:effectLst/>
                <a:latin typeface="Calibri" panose="020F0502020204030204" pitchFamily="34" charset="0"/>
                <a:ea typeface="MS Mincho" panose="02020609040205080304" pitchFamily="49" charset="-128"/>
                <a:cs typeface="Calibri" panose="020F0502020204030204" pitchFamily="34" charset="0"/>
              </a:rPr>
              <a:t>A confirmation window will appear verifying that the appointment has been successfully booked. The Request Manager will select “</a:t>
            </a:r>
            <a:r>
              <a:rPr lang="en-US" sz="22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Close</a:t>
            </a:r>
            <a:r>
              <a:rPr lang="en-US" sz="2200">
                <a:solidFill>
                  <a:srgbClr val="000000"/>
                </a:solidFill>
                <a:effectLst/>
                <a:latin typeface="Calibri" panose="020F0502020204030204" pitchFamily="34" charset="0"/>
                <a:ea typeface="MS Mincho" panose="02020609040205080304" pitchFamily="49" charset="-128"/>
                <a:cs typeface="Calibri" panose="020F0502020204030204" pitchFamily="34" charset="0"/>
              </a:rPr>
              <a:t>” to close the confirmation window. </a:t>
            </a:r>
            <a:endParaRPr lang="en-US" sz="22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4" name="Slide Number Placeholder 3">
            <a:extLst>
              <a:ext uri="{FF2B5EF4-FFF2-40B4-BE49-F238E27FC236}">
                <a16:creationId xmlns:a16="http://schemas.microsoft.com/office/drawing/2014/main" id="{1D41B664-A054-4B21-9B66-41719CD40790}"/>
              </a:ext>
            </a:extLst>
          </p:cNvPr>
          <p:cNvSpPr>
            <a:spLocks noGrp="1"/>
          </p:cNvSpPr>
          <p:nvPr>
            <p:ph type="sldNum" sz="quarter" idx="10"/>
          </p:nvPr>
        </p:nvSpPr>
        <p:spPr>
          <a:xfrm>
            <a:off x="6457950" y="6356350"/>
            <a:ext cx="2057400" cy="365125"/>
          </a:xfrm>
        </p:spPr>
        <p:txBody>
          <a:bodyPr vert="horz" lIns="91440" tIns="45720" rIns="91440" bIns="45720" rtlCol="0" anchor="ctr">
            <a:normAutofit/>
          </a:bodyPr>
          <a:lstStyle/>
          <a:p>
            <a:pPr>
              <a:spcAft>
                <a:spcPts val="600"/>
              </a:spcAft>
            </a:pPr>
            <a:fld id="{9B8B01BA-673E-4211-9E64-C22898E6AF66}" type="slidenum">
              <a:rPr lang="en-US" smtClean="0">
                <a:solidFill>
                  <a:schemeClr val="tx1">
                    <a:tint val="75000"/>
                  </a:schemeClr>
                </a:solidFill>
              </a:rPr>
              <a:pPr>
                <a:spcAft>
                  <a:spcPts val="600"/>
                </a:spcAft>
              </a:pPr>
              <a:t>45</a:t>
            </a:fld>
            <a:endParaRPr lang="en-US">
              <a:solidFill>
                <a:schemeClr val="tx1">
                  <a:tint val="75000"/>
                </a:schemeClr>
              </a:solidFill>
            </a:endParaRPr>
          </a:p>
        </p:txBody>
      </p:sp>
      <p:pic>
        <p:nvPicPr>
          <p:cNvPr id="5" name="Picture 4">
            <a:extLst>
              <a:ext uri="{FF2B5EF4-FFF2-40B4-BE49-F238E27FC236}">
                <a16:creationId xmlns:a16="http://schemas.microsoft.com/office/drawing/2014/main" id="{EBB9F659-64D3-4F35-8611-68F7F53A0BF8}"/>
              </a:ext>
            </a:extLst>
          </p:cNvPr>
          <p:cNvPicPr/>
          <p:nvPr/>
        </p:nvPicPr>
        <p:blipFill>
          <a:blip r:embed="rId3"/>
          <a:stretch>
            <a:fillRect/>
          </a:stretch>
        </p:blipFill>
        <p:spPr>
          <a:xfrm>
            <a:off x="1667582" y="918226"/>
            <a:ext cx="5808836" cy="3551526"/>
          </a:xfrm>
          <a:prstGeom prst="rect">
            <a:avLst/>
          </a:prstGeom>
        </p:spPr>
      </p:pic>
      <p:sp>
        <p:nvSpPr>
          <p:cNvPr id="6" name="Title 1">
            <a:extLst>
              <a:ext uri="{FF2B5EF4-FFF2-40B4-BE49-F238E27FC236}">
                <a16:creationId xmlns:a16="http://schemas.microsoft.com/office/drawing/2014/main" id="{FE695FB7-E0DE-4C43-BDE8-85F746BDC8CF}"/>
              </a:ext>
            </a:extLst>
          </p:cNvPr>
          <p:cNvSpPr txBox="1">
            <a:spLocks/>
          </p:cNvSpPr>
          <p:nvPr/>
        </p:nvSpPr>
        <p:spPr>
          <a:xfrm>
            <a:off x="533400" y="-21771"/>
            <a:ext cx="7886700" cy="6770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r>
              <a:rPr lang="en-US"/>
              <a:t>Complete Request</a:t>
            </a:r>
          </a:p>
        </p:txBody>
      </p:sp>
      <p:sp>
        <p:nvSpPr>
          <p:cNvPr id="3" name="Arrow: Right 2">
            <a:extLst>
              <a:ext uri="{FF2B5EF4-FFF2-40B4-BE49-F238E27FC236}">
                <a16:creationId xmlns:a16="http://schemas.microsoft.com/office/drawing/2014/main" id="{92C6CECF-5E61-4D1D-9F8A-ECD8114E9FFC}"/>
              </a:ext>
            </a:extLst>
          </p:cNvPr>
          <p:cNvSpPr/>
          <p:nvPr/>
        </p:nvSpPr>
        <p:spPr>
          <a:xfrm rot="10800000">
            <a:off x="5079442" y="3976348"/>
            <a:ext cx="527563" cy="36195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FF0000"/>
              </a:solidFill>
            </a:endParaRPr>
          </a:p>
        </p:txBody>
      </p:sp>
    </p:spTree>
    <p:extLst>
      <p:ext uri="{BB962C8B-B14F-4D97-AF65-F5344CB8AC3E}">
        <p14:creationId xmlns:p14="http://schemas.microsoft.com/office/powerpoint/2010/main" val="1193116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3F90A-52F4-4D14-BFD5-1FA22B1A37DF}"/>
              </a:ext>
            </a:extLst>
          </p:cNvPr>
          <p:cNvSpPr>
            <a:spLocks noGrp="1"/>
          </p:cNvSpPr>
          <p:nvPr>
            <p:ph type="title"/>
          </p:nvPr>
        </p:nvSpPr>
        <p:spPr/>
        <p:txBody>
          <a:bodyPr/>
          <a:lstStyle/>
          <a:p>
            <a:r>
              <a:rPr lang="en-US"/>
              <a:t>Appointment Status </a:t>
            </a:r>
          </a:p>
        </p:txBody>
      </p:sp>
      <p:sp>
        <p:nvSpPr>
          <p:cNvPr id="4" name="Slide Number Placeholder 3">
            <a:extLst>
              <a:ext uri="{FF2B5EF4-FFF2-40B4-BE49-F238E27FC236}">
                <a16:creationId xmlns:a16="http://schemas.microsoft.com/office/drawing/2014/main" id="{5D4C62C2-378C-4497-99C6-3EA55ADA57EA}"/>
              </a:ext>
            </a:extLst>
          </p:cNvPr>
          <p:cNvSpPr>
            <a:spLocks noGrp="1"/>
          </p:cNvSpPr>
          <p:nvPr>
            <p:ph type="sldNum" sz="quarter" idx="10"/>
          </p:nvPr>
        </p:nvSpPr>
        <p:spPr/>
        <p:txBody>
          <a:bodyPr/>
          <a:lstStyle/>
          <a:p>
            <a:fld id="{9B8B01BA-673E-4211-9E64-C22898E6AF66}" type="slidenum">
              <a:rPr lang="en-US" smtClean="0"/>
              <a:pPr/>
              <a:t>46</a:t>
            </a:fld>
            <a:endParaRPr lang="en-US"/>
          </a:p>
        </p:txBody>
      </p:sp>
      <p:pic>
        <p:nvPicPr>
          <p:cNvPr id="6" name="Picture 5">
            <a:extLst>
              <a:ext uri="{FF2B5EF4-FFF2-40B4-BE49-F238E27FC236}">
                <a16:creationId xmlns:a16="http://schemas.microsoft.com/office/drawing/2014/main" id="{3A333889-F947-48B0-B1EE-17E5468BFD8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20440" y="808990"/>
            <a:ext cx="5477510" cy="5240020"/>
          </a:xfrm>
          <a:prstGeom prst="rect">
            <a:avLst/>
          </a:prstGeom>
          <a:noFill/>
          <a:ln>
            <a:noFill/>
          </a:ln>
        </p:spPr>
      </p:pic>
      <p:sp>
        <p:nvSpPr>
          <p:cNvPr id="3" name="TextBox 2">
            <a:extLst>
              <a:ext uri="{FF2B5EF4-FFF2-40B4-BE49-F238E27FC236}">
                <a16:creationId xmlns:a16="http://schemas.microsoft.com/office/drawing/2014/main" id="{D003EFD9-EA93-4AC7-947B-0B727A37742D}"/>
              </a:ext>
            </a:extLst>
          </p:cNvPr>
          <p:cNvSpPr txBox="1"/>
          <p:nvPr/>
        </p:nvSpPr>
        <p:spPr>
          <a:xfrm>
            <a:off x="0" y="1565270"/>
            <a:ext cx="3520440" cy="35702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By default, the Community Care queue always shows new requests in a Submitted status.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To see other statuses (e.g. Cancelled, Scheduled in Community) make sure the </a:t>
            </a:r>
            <a:r>
              <a:rPr lang="en-US" sz="18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Text field is blank</a:t>
            </a: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 (always defaults to ‘Submitted’) and click on the </a:t>
            </a:r>
            <a:r>
              <a:rPr lang="en-US" sz="1800" b="1">
                <a:solidFill>
                  <a:srgbClr val="000000"/>
                </a:solidFill>
                <a:effectLst/>
                <a:latin typeface="Calibri" panose="020F0502020204030204" pitchFamily="34" charset="0"/>
                <a:ea typeface="MS Mincho" panose="02020609040205080304" pitchFamily="49" charset="-128"/>
                <a:cs typeface="Calibri" panose="020F0502020204030204" pitchFamily="34" charset="0"/>
              </a:rPr>
              <a:t>Refresh </a:t>
            </a:r>
            <a:r>
              <a:rPr lang="en-US" sz="1800">
                <a:solidFill>
                  <a:srgbClr val="000000"/>
                </a:solidFill>
                <a:effectLst/>
                <a:latin typeface="Calibri" panose="020F0502020204030204" pitchFamily="34" charset="0"/>
                <a:ea typeface="MS Mincho" panose="02020609040205080304" pitchFamily="49" charset="-128"/>
                <a:cs typeface="Calibri" panose="020F0502020204030204" pitchFamily="34" charset="0"/>
              </a:rPr>
              <a:t>button. </a:t>
            </a:r>
          </a:p>
          <a:p>
            <a:pPr lvl="1">
              <a:defRPr/>
            </a:pPr>
            <a:r>
              <a:rPr lang="en-US" sz="1600">
                <a:solidFill>
                  <a:srgbClr val="000000"/>
                </a:solidFill>
                <a:effectLst/>
                <a:latin typeface="Calibri" panose="020F0502020204030204" pitchFamily="34" charset="0"/>
                <a:ea typeface="MS Mincho" panose="02020609040205080304" pitchFamily="49" charset="-128"/>
                <a:cs typeface="Calibri" panose="020F0502020204030204" pitchFamily="34" charset="0"/>
              </a:rPr>
              <a:t>- Notice that the appointment now shows at the top of the list and the status is “Scheduled in Community.”</a:t>
            </a:r>
            <a:endParaRPr lang="en-US" sz="1600">
              <a:solidFill>
                <a:srgbClr val="000000"/>
              </a:solidFill>
              <a:effectLst/>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2856829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DCA38-B38F-4524-B837-25F8705333A8}"/>
              </a:ext>
            </a:extLst>
          </p:cNvPr>
          <p:cNvSpPr>
            <a:spLocks noGrp="1"/>
          </p:cNvSpPr>
          <p:nvPr>
            <p:ph type="title"/>
          </p:nvPr>
        </p:nvSpPr>
        <p:spPr/>
        <p:txBody>
          <a:bodyPr/>
          <a:lstStyle/>
          <a:p>
            <a:r>
              <a:rPr lang="en-US" dirty="0"/>
              <a:t>Completing the HSRM Referral</a:t>
            </a:r>
          </a:p>
        </p:txBody>
      </p:sp>
      <p:sp>
        <p:nvSpPr>
          <p:cNvPr id="3" name="Content Placeholder 2">
            <a:extLst>
              <a:ext uri="{FF2B5EF4-FFF2-40B4-BE49-F238E27FC236}">
                <a16:creationId xmlns:a16="http://schemas.microsoft.com/office/drawing/2014/main" id="{0BE3B789-E58F-4C86-AA86-5CAF5C4B6E43}"/>
              </a:ext>
            </a:extLst>
          </p:cNvPr>
          <p:cNvSpPr>
            <a:spLocks noGrp="1"/>
          </p:cNvSpPr>
          <p:nvPr>
            <p:ph idx="1"/>
          </p:nvPr>
        </p:nvSpPr>
        <p:spPr/>
        <p:txBody>
          <a:bodyPr>
            <a:normAutofit/>
          </a:bodyPr>
          <a:lstStyle/>
          <a:p>
            <a:r>
              <a:rPr lang="en-US" sz="1800" dirty="0"/>
              <a:t>Once you have added the appointment details in Scheduling Manger, you will need complete the HSRM referral and add the appointment details there as well.</a:t>
            </a:r>
          </a:p>
          <a:p>
            <a:r>
              <a:rPr lang="en-US" sz="1800" dirty="0"/>
              <a:t>Log into HSRM and find the referral you sent over from CPRS using the Unique Consult ID number. </a:t>
            </a:r>
          </a:p>
        </p:txBody>
      </p:sp>
      <p:sp>
        <p:nvSpPr>
          <p:cNvPr id="4" name="Slide Number Placeholder 3">
            <a:extLst>
              <a:ext uri="{FF2B5EF4-FFF2-40B4-BE49-F238E27FC236}">
                <a16:creationId xmlns:a16="http://schemas.microsoft.com/office/drawing/2014/main" id="{597BA93B-3734-428B-BA40-A8650E9C0EB9}"/>
              </a:ext>
            </a:extLst>
          </p:cNvPr>
          <p:cNvSpPr>
            <a:spLocks noGrp="1"/>
          </p:cNvSpPr>
          <p:nvPr>
            <p:ph type="sldNum" sz="quarter" idx="4"/>
          </p:nvPr>
        </p:nvSpPr>
        <p:spPr/>
        <p:txBody>
          <a:bodyPr/>
          <a:lstStyle/>
          <a:p>
            <a:fld id="{9B8B01BA-673E-4211-9E64-C22898E6AF66}" type="slidenum">
              <a:rPr lang="en-US" smtClean="0"/>
              <a:pPr/>
              <a:t>47</a:t>
            </a:fld>
            <a:endParaRPr lang="en-US"/>
          </a:p>
        </p:txBody>
      </p:sp>
      <p:pic>
        <p:nvPicPr>
          <p:cNvPr id="6" name="Picture 5" descr="A screenshot of a cell phone&#10;&#10;Description automatically generated">
            <a:extLst>
              <a:ext uri="{FF2B5EF4-FFF2-40B4-BE49-F238E27FC236}">
                <a16:creationId xmlns:a16="http://schemas.microsoft.com/office/drawing/2014/main" id="{C621653D-765E-464D-B23D-50306DC6A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913" y="1959428"/>
            <a:ext cx="5357973" cy="3669960"/>
          </a:xfrm>
          <a:prstGeom prst="rect">
            <a:avLst/>
          </a:prstGeom>
        </p:spPr>
      </p:pic>
    </p:spTree>
    <p:extLst>
      <p:ext uri="{BB962C8B-B14F-4D97-AF65-F5344CB8AC3E}">
        <p14:creationId xmlns:p14="http://schemas.microsoft.com/office/powerpoint/2010/main" val="3411869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7CE257-E00E-45C1-998A-7639E41C13FE}"/>
              </a:ext>
            </a:extLst>
          </p:cNvPr>
          <p:cNvSpPr>
            <a:spLocks noGrp="1"/>
          </p:cNvSpPr>
          <p:nvPr>
            <p:ph idx="1"/>
          </p:nvPr>
        </p:nvSpPr>
        <p:spPr/>
        <p:txBody>
          <a:bodyPr/>
          <a:lstStyle/>
          <a:p>
            <a:r>
              <a:rPr lang="en-US" dirty="0"/>
              <a:t>Verify that all the information is correct and select the referral.</a:t>
            </a:r>
          </a:p>
        </p:txBody>
      </p:sp>
      <p:sp>
        <p:nvSpPr>
          <p:cNvPr id="4" name="Slide Number Placeholder 3">
            <a:extLst>
              <a:ext uri="{FF2B5EF4-FFF2-40B4-BE49-F238E27FC236}">
                <a16:creationId xmlns:a16="http://schemas.microsoft.com/office/drawing/2014/main" id="{AD7D2072-AD8A-4393-95F9-6D6D3BE6EA14}"/>
              </a:ext>
            </a:extLst>
          </p:cNvPr>
          <p:cNvSpPr>
            <a:spLocks noGrp="1"/>
          </p:cNvSpPr>
          <p:nvPr>
            <p:ph type="sldNum" sz="quarter" idx="4"/>
          </p:nvPr>
        </p:nvSpPr>
        <p:spPr/>
        <p:txBody>
          <a:bodyPr/>
          <a:lstStyle/>
          <a:p>
            <a:fld id="{9B8B01BA-673E-4211-9E64-C22898E6AF66}" type="slidenum">
              <a:rPr lang="en-US" smtClean="0"/>
              <a:pPr/>
              <a:t>48</a:t>
            </a:fld>
            <a:endParaRPr lang="en-US"/>
          </a:p>
        </p:txBody>
      </p:sp>
      <p:pic>
        <p:nvPicPr>
          <p:cNvPr id="6" name="Picture 5" descr="A screenshot of a cell phone&#10;&#10;Description automatically generated">
            <a:extLst>
              <a:ext uri="{FF2B5EF4-FFF2-40B4-BE49-F238E27FC236}">
                <a16:creationId xmlns:a16="http://schemas.microsoft.com/office/drawing/2014/main" id="{AB045238-B3F7-45EE-8C8B-C634BBB76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379" y="1863644"/>
            <a:ext cx="5375850" cy="3581478"/>
          </a:xfrm>
          <a:prstGeom prst="rect">
            <a:avLst/>
          </a:prstGeom>
        </p:spPr>
      </p:pic>
    </p:spTree>
    <p:extLst>
      <p:ext uri="{BB962C8B-B14F-4D97-AF65-F5344CB8AC3E}">
        <p14:creationId xmlns:p14="http://schemas.microsoft.com/office/powerpoint/2010/main" val="1347761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F143B-A0FB-4E63-BEFB-ADCEC9D91842}"/>
              </a:ext>
            </a:extLst>
          </p:cNvPr>
          <p:cNvSpPr>
            <a:spLocks noGrp="1"/>
          </p:cNvSpPr>
          <p:nvPr>
            <p:ph idx="1"/>
          </p:nvPr>
        </p:nvSpPr>
        <p:spPr/>
        <p:txBody>
          <a:bodyPr>
            <a:normAutofit/>
          </a:bodyPr>
          <a:lstStyle/>
          <a:p>
            <a:r>
              <a:rPr lang="en-US" sz="2400" dirty="0"/>
              <a:t>Once you have located your referral, you need to select the correct program authority</a:t>
            </a:r>
          </a:p>
        </p:txBody>
      </p:sp>
      <p:sp>
        <p:nvSpPr>
          <p:cNvPr id="4" name="Slide Number Placeholder 3">
            <a:extLst>
              <a:ext uri="{FF2B5EF4-FFF2-40B4-BE49-F238E27FC236}">
                <a16:creationId xmlns:a16="http://schemas.microsoft.com/office/drawing/2014/main" id="{5C6E0275-4DF9-459F-A084-27D0DCF5E3E0}"/>
              </a:ext>
            </a:extLst>
          </p:cNvPr>
          <p:cNvSpPr>
            <a:spLocks noGrp="1"/>
          </p:cNvSpPr>
          <p:nvPr>
            <p:ph type="sldNum" sz="quarter" idx="4"/>
          </p:nvPr>
        </p:nvSpPr>
        <p:spPr/>
        <p:txBody>
          <a:bodyPr/>
          <a:lstStyle/>
          <a:p>
            <a:fld id="{9B8B01BA-673E-4211-9E64-C22898E6AF66}" type="slidenum">
              <a:rPr lang="en-US" smtClean="0"/>
              <a:pPr/>
              <a:t>49</a:t>
            </a:fld>
            <a:endParaRPr lang="en-US"/>
          </a:p>
        </p:txBody>
      </p:sp>
      <p:pic>
        <p:nvPicPr>
          <p:cNvPr id="6" name="Picture 5" descr="A screenshot of a cell phone&#10;&#10;Description automatically generated">
            <a:extLst>
              <a:ext uri="{FF2B5EF4-FFF2-40B4-BE49-F238E27FC236}">
                <a16:creationId xmlns:a16="http://schemas.microsoft.com/office/drawing/2014/main" id="{372A355F-4C3F-4A6F-957B-6B20B2FA6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57" y="2064533"/>
            <a:ext cx="8262286" cy="3515097"/>
          </a:xfrm>
          <a:prstGeom prst="rect">
            <a:avLst/>
          </a:prstGeom>
        </p:spPr>
      </p:pic>
    </p:spTree>
    <p:extLst>
      <p:ext uri="{BB962C8B-B14F-4D97-AF65-F5344CB8AC3E}">
        <p14:creationId xmlns:p14="http://schemas.microsoft.com/office/powerpoint/2010/main" val="331262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16">
            <a:extLst>
              <a:ext uri="{FF2B5EF4-FFF2-40B4-BE49-F238E27FC236}">
                <a16:creationId xmlns:a16="http://schemas.microsoft.com/office/drawing/2014/main" id="{1D1161D1-5DDC-4D8A-B349-D709C065D1F3}"/>
              </a:ext>
            </a:extLst>
          </p:cNvPr>
          <p:cNvSpPr txBox="1">
            <a:spLocks/>
          </p:cNvSpPr>
          <p:nvPr/>
        </p:nvSpPr>
        <p:spPr>
          <a:xfrm>
            <a:off x="1927578" y="2650086"/>
            <a:ext cx="1392093" cy="666747"/>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Cincinnati (539)</a:t>
            </a:r>
          </a:p>
          <a:p>
            <a:pPr marL="128588" indent="-128588" fontAlgn="b"/>
            <a:r>
              <a:rPr lang="en-US" sz="750">
                <a:solidFill>
                  <a:prstClr val="black"/>
                </a:solidFill>
                <a:latin typeface="Myriad Pro"/>
              </a:rPr>
              <a:t>Detroit(553)</a:t>
            </a:r>
          </a:p>
          <a:p>
            <a:pPr marL="128588" indent="-128588" fontAlgn="b"/>
            <a:r>
              <a:rPr lang="en-US" sz="750">
                <a:solidFill>
                  <a:prstClr val="black"/>
                </a:solidFill>
                <a:latin typeface="Myriad Pro"/>
              </a:rPr>
              <a:t>Marion- Indiana (610)</a:t>
            </a:r>
          </a:p>
        </p:txBody>
      </p:sp>
      <p:sp>
        <p:nvSpPr>
          <p:cNvPr id="2" name="Title 1">
            <a:extLst>
              <a:ext uri="{FF2B5EF4-FFF2-40B4-BE49-F238E27FC236}">
                <a16:creationId xmlns:a16="http://schemas.microsoft.com/office/drawing/2014/main" id="{46BA9A17-A317-45B7-B715-34B8CA3B2114}"/>
              </a:ext>
            </a:extLst>
          </p:cNvPr>
          <p:cNvSpPr>
            <a:spLocks noGrp="1"/>
          </p:cNvSpPr>
          <p:nvPr>
            <p:ph type="title"/>
          </p:nvPr>
        </p:nvSpPr>
        <p:spPr>
          <a:xfrm>
            <a:off x="519805" y="216657"/>
            <a:ext cx="7772400" cy="1470025"/>
          </a:xfrm>
        </p:spPr>
        <p:txBody>
          <a:bodyPr/>
          <a:lstStyle/>
          <a:p>
            <a:r>
              <a:rPr lang="en-US"/>
              <a:t>Remaining Sites – Deployment Order </a:t>
            </a:r>
          </a:p>
        </p:txBody>
      </p:sp>
      <p:sp>
        <p:nvSpPr>
          <p:cNvPr id="4" name="Slide Number Placeholder 3">
            <a:extLst>
              <a:ext uri="{FF2B5EF4-FFF2-40B4-BE49-F238E27FC236}">
                <a16:creationId xmlns:a16="http://schemas.microsoft.com/office/drawing/2014/main" id="{5CFCA32C-01F9-4FE0-8C42-635105A3BF6B}"/>
              </a:ext>
            </a:extLst>
          </p:cNvPr>
          <p:cNvSpPr>
            <a:spLocks noGrp="1"/>
          </p:cNvSpPr>
          <p:nvPr>
            <p:ph type="sldNum" sz="quarter" idx="4"/>
          </p:nvPr>
        </p:nvSpPr>
        <p:spPr/>
        <p:txBody>
          <a:bodyPr/>
          <a:lstStyle/>
          <a:p>
            <a:fld id="{9B8B01BA-673E-4211-9E64-C22898E6AF66}" type="slidenum">
              <a:rPr lang="en-US" smtClean="0"/>
              <a:pPr/>
              <a:t>5</a:t>
            </a:fld>
            <a:endParaRPr lang="en-US"/>
          </a:p>
        </p:txBody>
      </p:sp>
      <p:sp>
        <p:nvSpPr>
          <p:cNvPr id="16" name="Content Placeholder 16">
            <a:extLst>
              <a:ext uri="{FF2B5EF4-FFF2-40B4-BE49-F238E27FC236}">
                <a16:creationId xmlns:a16="http://schemas.microsoft.com/office/drawing/2014/main" id="{B2F0AEF0-3C15-43D6-B0C2-11999911C3B7}"/>
              </a:ext>
            </a:extLst>
          </p:cNvPr>
          <p:cNvSpPr txBox="1">
            <a:spLocks/>
          </p:cNvSpPr>
          <p:nvPr/>
        </p:nvSpPr>
        <p:spPr>
          <a:xfrm>
            <a:off x="150819" y="2118723"/>
            <a:ext cx="1668042" cy="1098120"/>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Baltimore (512)</a:t>
            </a:r>
          </a:p>
          <a:p>
            <a:pPr marL="128588" indent="-128588" fontAlgn="b"/>
            <a:r>
              <a:rPr lang="en-US" sz="750">
                <a:solidFill>
                  <a:prstClr val="black"/>
                </a:solidFill>
                <a:latin typeface="Myriad Pro"/>
              </a:rPr>
              <a:t>Huntington (581)</a:t>
            </a:r>
          </a:p>
          <a:p>
            <a:pPr marL="128588" indent="-128588" fontAlgn="b"/>
            <a:r>
              <a:rPr lang="en-US" sz="750">
                <a:solidFill>
                  <a:prstClr val="black"/>
                </a:solidFill>
                <a:latin typeface="Myriad Pro"/>
              </a:rPr>
              <a:t>Washington 688)</a:t>
            </a:r>
          </a:p>
        </p:txBody>
      </p:sp>
      <p:sp>
        <p:nvSpPr>
          <p:cNvPr id="17" name="Rectangle 16">
            <a:extLst>
              <a:ext uri="{FF2B5EF4-FFF2-40B4-BE49-F238E27FC236}">
                <a16:creationId xmlns:a16="http://schemas.microsoft.com/office/drawing/2014/main" id="{3F06FFEC-8A72-4899-B760-ED16C163A9DD}"/>
              </a:ext>
            </a:extLst>
          </p:cNvPr>
          <p:cNvSpPr/>
          <p:nvPr/>
        </p:nvSpPr>
        <p:spPr>
          <a:xfrm>
            <a:off x="145720" y="1826820"/>
            <a:ext cx="1673141" cy="278723"/>
          </a:xfrm>
          <a:prstGeom prst="rect">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5</a:t>
            </a:r>
          </a:p>
        </p:txBody>
      </p:sp>
      <p:sp>
        <p:nvSpPr>
          <p:cNvPr id="21" name="Content Placeholder 16">
            <a:extLst>
              <a:ext uri="{FF2B5EF4-FFF2-40B4-BE49-F238E27FC236}">
                <a16:creationId xmlns:a16="http://schemas.microsoft.com/office/drawing/2014/main" id="{023EBEA1-4FC0-4AE5-A87A-17603DEE3F28}"/>
              </a:ext>
            </a:extLst>
          </p:cNvPr>
          <p:cNvSpPr txBox="1">
            <a:spLocks/>
          </p:cNvSpPr>
          <p:nvPr/>
        </p:nvSpPr>
        <p:spPr>
          <a:xfrm>
            <a:off x="150819" y="3280375"/>
            <a:ext cx="1678241" cy="1186947"/>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Durham (558)</a:t>
            </a:r>
          </a:p>
          <a:p>
            <a:pPr marL="128588" indent="-128588" fontAlgn="b"/>
            <a:r>
              <a:rPr lang="en-US" sz="750">
                <a:solidFill>
                  <a:prstClr val="black"/>
                </a:solidFill>
                <a:latin typeface="Myriad Pro"/>
              </a:rPr>
              <a:t>Fayetteville-NC (565)</a:t>
            </a:r>
          </a:p>
          <a:p>
            <a:pPr marL="128588" indent="-128588" fontAlgn="b"/>
            <a:r>
              <a:rPr lang="en-US" sz="750">
                <a:solidFill>
                  <a:prstClr val="black"/>
                </a:solidFill>
                <a:latin typeface="Myriad Pro"/>
              </a:rPr>
              <a:t>Hampton (590)</a:t>
            </a:r>
          </a:p>
          <a:p>
            <a:pPr marL="128588" indent="-128588" fontAlgn="b"/>
            <a:r>
              <a:rPr lang="en-US" sz="750">
                <a:solidFill>
                  <a:prstClr val="black"/>
                </a:solidFill>
                <a:latin typeface="Myriad Pro"/>
              </a:rPr>
              <a:t>Asheville (637)</a:t>
            </a:r>
          </a:p>
          <a:p>
            <a:pPr marL="128588" indent="-128588" fontAlgn="b"/>
            <a:r>
              <a:rPr lang="en-US" sz="750">
                <a:solidFill>
                  <a:prstClr val="black"/>
                </a:solidFill>
                <a:latin typeface="Myriad Pro"/>
              </a:rPr>
              <a:t>Richmond (652)</a:t>
            </a:r>
          </a:p>
          <a:p>
            <a:pPr marL="0" indent="0" fontAlgn="b">
              <a:buNone/>
            </a:pPr>
            <a:endParaRPr lang="en-US" sz="750">
              <a:solidFill>
                <a:prstClr val="black"/>
              </a:solidFill>
              <a:latin typeface="Myriad Pro"/>
            </a:endParaRPr>
          </a:p>
          <a:p>
            <a:pPr marL="0" indent="0" fontAlgn="b">
              <a:buNone/>
            </a:pPr>
            <a:r>
              <a:rPr lang="en-US" sz="825" b="1" i="1">
                <a:solidFill>
                  <a:prstClr val="black"/>
                </a:solidFill>
                <a:latin typeface="Myriad Pro"/>
              </a:rPr>
              <a:t>Region 1 – 9 sites remaining</a:t>
            </a:r>
          </a:p>
        </p:txBody>
      </p:sp>
      <p:sp>
        <p:nvSpPr>
          <p:cNvPr id="22" name="Rectangle 21">
            <a:extLst>
              <a:ext uri="{FF2B5EF4-FFF2-40B4-BE49-F238E27FC236}">
                <a16:creationId xmlns:a16="http://schemas.microsoft.com/office/drawing/2014/main" id="{818BB457-D050-425D-A37B-1478013F61A9}"/>
              </a:ext>
            </a:extLst>
          </p:cNvPr>
          <p:cNvSpPr/>
          <p:nvPr/>
        </p:nvSpPr>
        <p:spPr>
          <a:xfrm>
            <a:off x="150820" y="3077299"/>
            <a:ext cx="1673141" cy="214954"/>
          </a:xfrm>
          <a:prstGeom prst="rect">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6</a:t>
            </a:r>
          </a:p>
        </p:txBody>
      </p:sp>
      <p:sp>
        <p:nvSpPr>
          <p:cNvPr id="29" name="Content Placeholder 16">
            <a:extLst>
              <a:ext uri="{FF2B5EF4-FFF2-40B4-BE49-F238E27FC236}">
                <a16:creationId xmlns:a16="http://schemas.microsoft.com/office/drawing/2014/main" id="{8187862F-9E88-4F37-B14C-CD69CAC7E11C}"/>
              </a:ext>
            </a:extLst>
          </p:cNvPr>
          <p:cNvSpPr txBox="1">
            <a:spLocks/>
          </p:cNvSpPr>
          <p:nvPr/>
        </p:nvSpPr>
        <p:spPr>
          <a:xfrm>
            <a:off x="1922480" y="3312331"/>
            <a:ext cx="1392093" cy="477628"/>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North Chicago (556)</a:t>
            </a:r>
          </a:p>
        </p:txBody>
      </p:sp>
      <p:sp>
        <p:nvSpPr>
          <p:cNvPr id="31" name="Rectangle 30">
            <a:extLst>
              <a:ext uri="{FF2B5EF4-FFF2-40B4-BE49-F238E27FC236}">
                <a16:creationId xmlns:a16="http://schemas.microsoft.com/office/drawing/2014/main" id="{2724B947-B4D1-48A1-AA28-71D1086268C0}"/>
              </a:ext>
            </a:extLst>
          </p:cNvPr>
          <p:cNvSpPr/>
          <p:nvPr/>
        </p:nvSpPr>
        <p:spPr>
          <a:xfrm>
            <a:off x="1922479" y="3097377"/>
            <a:ext cx="1397192" cy="214954"/>
          </a:xfrm>
          <a:prstGeom prst="rect">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12</a:t>
            </a:r>
          </a:p>
        </p:txBody>
      </p:sp>
      <p:sp>
        <p:nvSpPr>
          <p:cNvPr id="32" name="Content Placeholder 16">
            <a:extLst>
              <a:ext uri="{FF2B5EF4-FFF2-40B4-BE49-F238E27FC236}">
                <a16:creationId xmlns:a16="http://schemas.microsoft.com/office/drawing/2014/main" id="{D0ACCB71-EA3E-45E1-AD17-AD238FAEA5B8}"/>
              </a:ext>
            </a:extLst>
          </p:cNvPr>
          <p:cNvSpPr txBox="1">
            <a:spLocks/>
          </p:cNvSpPr>
          <p:nvPr/>
        </p:nvSpPr>
        <p:spPr>
          <a:xfrm>
            <a:off x="1927579" y="2096026"/>
            <a:ext cx="1392092" cy="489453"/>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Lexington- Leestown (596)</a:t>
            </a:r>
          </a:p>
          <a:p>
            <a:pPr marL="128588" indent="-128588" fontAlgn="b"/>
            <a:r>
              <a:rPr lang="en-US" sz="750">
                <a:solidFill>
                  <a:prstClr val="black"/>
                </a:solidFill>
                <a:latin typeface="Myriad Pro"/>
              </a:rPr>
              <a:t>Louisville (603)</a:t>
            </a:r>
          </a:p>
        </p:txBody>
      </p:sp>
      <p:sp>
        <p:nvSpPr>
          <p:cNvPr id="33" name="Rectangle 32">
            <a:extLst>
              <a:ext uri="{FF2B5EF4-FFF2-40B4-BE49-F238E27FC236}">
                <a16:creationId xmlns:a16="http://schemas.microsoft.com/office/drawing/2014/main" id="{0D4641DF-B746-480C-A523-FA6B085FF6A4}"/>
              </a:ext>
            </a:extLst>
          </p:cNvPr>
          <p:cNvSpPr/>
          <p:nvPr/>
        </p:nvSpPr>
        <p:spPr>
          <a:xfrm>
            <a:off x="1927577" y="1879000"/>
            <a:ext cx="1392093" cy="205992"/>
          </a:xfrm>
          <a:prstGeom prst="rect">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9</a:t>
            </a:r>
          </a:p>
        </p:txBody>
      </p:sp>
      <p:sp>
        <p:nvSpPr>
          <p:cNvPr id="28" name="Rectangle 27">
            <a:extLst>
              <a:ext uri="{FF2B5EF4-FFF2-40B4-BE49-F238E27FC236}">
                <a16:creationId xmlns:a16="http://schemas.microsoft.com/office/drawing/2014/main" id="{13E473C0-564F-4818-8311-5CCC43B2B42F}"/>
              </a:ext>
            </a:extLst>
          </p:cNvPr>
          <p:cNvSpPr/>
          <p:nvPr/>
        </p:nvSpPr>
        <p:spPr>
          <a:xfrm>
            <a:off x="1927577" y="2454303"/>
            <a:ext cx="1392093" cy="180119"/>
          </a:xfrm>
          <a:prstGeom prst="rect">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10</a:t>
            </a:r>
          </a:p>
        </p:txBody>
      </p:sp>
      <p:sp>
        <p:nvSpPr>
          <p:cNvPr id="27" name="Content Placeholder 16">
            <a:extLst>
              <a:ext uri="{FF2B5EF4-FFF2-40B4-BE49-F238E27FC236}">
                <a16:creationId xmlns:a16="http://schemas.microsoft.com/office/drawing/2014/main" id="{48DADBF2-8D11-4CAF-AD81-02024805E1E5}"/>
              </a:ext>
            </a:extLst>
          </p:cNvPr>
          <p:cNvSpPr txBox="1">
            <a:spLocks/>
          </p:cNvSpPr>
          <p:nvPr/>
        </p:nvSpPr>
        <p:spPr>
          <a:xfrm>
            <a:off x="1922480" y="3764789"/>
            <a:ext cx="1386995" cy="1414344"/>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Kansas City (589)</a:t>
            </a:r>
          </a:p>
          <a:p>
            <a:pPr marL="128588" indent="-128588" fontAlgn="b"/>
            <a:r>
              <a:rPr lang="en-US" sz="750">
                <a:solidFill>
                  <a:prstClr val="black"/>
                </a:solidFill>
                <a:latin typeface="Myriad Pro"/>
              </a:rPr>
              <a:t>Columbia (589A4)</a:t>
            </a:r>
          </a:p>
          <a:p>
            <a:pPr marL="128588" indent="-128588" fontAlgn="b"/>
            <a:r>
              <a:rPr lang="en-US" sz="750">
                <a:solidFill>
                  <a:prstClr val="black"/>
                </a:solidFill>
                <a:latin typeface="Myriad Pro"/>
              </a:rPr>
              <a:t>Topeka (589A5)</a:t>
            </a:r>
          </a:p>
          <a:p>
            <a:pPr marL="128588" indent="-128588" fontAlgn="b"/>
            <a:r>
              <a:rPr lang="en-US" sz="750">
                <a:solidFill>
                  <a:prstClr val="black"/>
                </a:solidFill>
                <a:latin typeface="Myriad Pro"/>
              </a:rPr>
              <a:t>Wichita (589A7)</a:t>
            </a:r>
          </a:p>
          <a:p>
            <a:pPr marL="128588" indent="-128588" fontAlgn="b"/>
            <a:r>
              <a:rPr lang="en-US" sz="750">
                <a:solidFill>
                  <a:prstClr val="black"/>
                </a:solidFill>
                <a:latin typeface="Myriad Pro"/>
              </a:rPr>
              <a:t>St. Louis (657)</a:t>
            </a:r>
          </a:p>
          <a:p>
            <a:pPr marL="128588" indent="-128588" fontAlgn="b"/>
            <a:r>
              <a:rPr lang="en-US" sz="750">
                <a:solidFill>
                  <a:prstClr val="black"/>
                </a:solidFill>
                <a:latin typeface="Myriad Pro"/>
              </a:rPr>
              <a:t>Poplar Bluff (657A4)</a:t>
            </a:r>
          </a:p>
          <a:p>
            <a:pPr marL="128588" indent="-128588" fontAlgn="b"/>
            <a:r>
              <a:rPr lang="en-US" sz="750">
                <a:solidFill>
                  <a:prstClr val="black"/>
                </a:solidFill>
                <a:latin typeface="Myriad Pro"/>
              </a:rPr>
              <a:t>Marion- Illinois (657A5)</a:t>
            </a:r>
          </a:p>
          <a:p>
            <a:pPr marL="128588" indent="-128588" fontAlgn="b"/>
            <a:endParaRPr lang="en-US" sz="750">
              <a:solidFill>
                <a:prstClr val="black"/>
              </a:solidFill>
              <a:latin typeface="Myriad Pro"/>
            </a:endParaRPr>
          </a:p>
          <a:p>
            <a:pPr marL="0" indent="0" fontAlgn="b">
              <a:buNone/>
            </a:pPr>
            <a:r>
              <a:rPr lang="en-US" sz="825" b="1" i="1">
                <a:solidFill>
                  <a:prstClr val="black"/>
                </a:solidFill>
                <a:latin typeface="Myriad Pro"/>
              </a:rPr>
              <a:t>Region 2 – 13 sites remaining </a:t>
            </a:r>
          </a:p>
        </p:txBody>
      </p:sp>
      <p:sp>
        <p:nvSpPr>
          <p:cNvPr id="30" name="Rectangle 29">
            <a:extLst>
              <a:ext uri="{FF2B5EF4-FFF2-40B4-BE49-F238E27FC236}">
                <a16:creationId xmlns:a16="http://schemas.microsoft.com/office/drawing/2014/main" id="{70FC9CEA-D9D1-46B2-8E05-46199A1893A6}"/>
              </a:ext>
            </a:extLst>
          </p:cNvPr>
          <p:cNvSpPr/>
          <p:nvPr/>
        </p:nvSpPr>
        <p:spPr>
          <a:xfrm>
            <a:off x="1927578" y="3541168"/>
            <a:ext cx="1386995" cy="214954"/>
          </a:xfrm>
          <a:prstGeom prst="rect">
            <a:avLst/>
          </a:prstGeom>
          <a:solidFill>
            <a:srgbClr val="00B0F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15</a:t>
            </a:r>
          </a:p>
        </p:txBody>
      </p:sp>
      <p:sp>
        <p:nvSpPr>
          <p:cNvPr id="35" name="Rectangle 34">
            <a:extLst>
              <a:ext uri="{FF2B5EF4-FFF2-40B4-BE49-F238E27FC236}">
                <a16:creationId xmlns:a16="http://schemas.microsoft.com/office/drawing/2014/main" id="{933DD74A-D7FD-4149-9C0F-94CA2D54D734}"/>
              </a:ext>
            </a:extLst>
          </p:cNvPr>
          <p:cNvSpPr/>
          <p:nvPr/>
        </p:nvSpPr>
        <p:spPr>
          <a:xfrm>
            <a:off x="3424803" y="1890589"/>
            <a:ext cx="1802545" cy="214954"/>
          </a:xfrm>
          <a:prstGeom prst="rect">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7</a:t>
            </a:r>
          </a:p>
        </p:txBody>
      </p:sp>
      <p:sp>
        <p:nvSpPr>
          <p:cNvPr id="36" name="Content Placeholder 16">
            <a:extLst>
              <a:ext uri="{FF2B5EF4-FFF2-40B4-BE49-F238E27FC236}">
                <a16:creationId xmlns:a16="http://schemas.microsoft.com/office/drawing/2014/main" id="{49125BDF-F7BF-4AA7-B2FE-A0C9BEEF5D8C}"/>
              </a:ext>
            </a:extLst>
          </p:cNvPr>
          <p:cNvSpPr txBox="1">
            <a:spLocks/>
          </p:cNvSpPr>
          <p:nvPr/>
        </p:nvSpPr>
        <p:spPr>
          <a:xfrm>
            <a:off x="3424803" y="2096026"/>
            <a:ext cx="1802545" cy="507818"/>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57175" indent="-257175" defTabSz="685800">
              <a:defRPr/>
            </a:pPr>
            <a:r>
              <a:rPr lang="en-US" sz="750">
                <a:solidFill>
                  <a:prstClr val="black"/>
                </a:solidFill>
                <a:latin typeface="Myriad Pro"/>
              </a:rPr>
              <a:t>Atlanta- Decatur (508)</a:t>
            </a:r>
          </a:p>
          <a:p>
            <a:pPr marL="257175" indent="-257175" defTabSz="685800">
              <a:defRPr/>
            </a:pPr>
            <a:r>
              <a:rPr lang="en-US" sz="750">
                <a:solidFill>
                  <a:prstClr val="black"/>
                </a:solidFill>
                <a:latin typeface="Myriad Pro"/>
              </a:rPr>
              <a:t>Montgomery (619)</a:t>
            </a:r>
          </a:p>
        </p:txBody>
      </p:sp>
      <p:sp>
        <p:nvSpPr>
          <p:cNvPr id="37" name="Rectangle 36">
            <a:extLst>
              <a:ext uri="{FF2B5EF4-FFF2-40B4-BE49-F238E27FC236}">
                <a16:creationId xmlns:a16="http://schemas.microsoft.com/office/drawing/2014/main" id="{364D9772-2F07-4678-A6D2-5A002AE5B547}"/>
              </a:ext>
            </a:extLst>
          </p:cNvPr>
          <p:cNvSpPr/>
          <p:nvPr/>
        </p:nvSpPr>
        <p:spPr>
          <a:xfrm>
            <a:off x="3432614" y="2454302"/>
            <a:ext cx="1802545" cy="214954"/>
          </a:xfrm>
          <a:prstGeom prst="rect">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9</a:t>
            </a:r>
          </a:p>
        </p:txBody>
      </p:sp>
      <p:sp>
        <p:nvSpPr>
          <p:cNvPr id="38" name="Content Placeholder 16">
            <a:extLst>
              <a:ext uri="{FF2B5EF4-FFF2-40B4-BE49-F238E27FC236}">
                <a16:creationId xmlns:a16="http://schemas.microsoft.com/office/drawing/2014/main" id="{15FD7A97-3BF2-4988-95CE-0AF64984789A}"/>
              </a:ext>
            </a:extLst>
          </p:cNvPr>
          <p:cNvSpPr txBox="1">
            <a:spLocks/>
          </p:cNvSpPr>
          <p:nvPr/>
        </p:nvSpPr>
        <p:spPr>
          <a:xfrm>
            <a:off x="3423289" y="2647391"/>
            <a:ext cx="1811870" cy="626352"/>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srgbClr val="000000"/>
                </a:solidFill>
                <a:latin typeface="Myriad Pro"/>
              </a:rPr>
              <a:t>Memphis (614)</a:t>
            </a:r>
          </a:p>
          <a:p>
            <a:pPr marL="128588" indent="-128588" fontAlgn="b"/>
            <a:r>
              <a:rPr lang="en-US" sz="750">
                <a:solidFill>
                  <a:srgbClr val="000000"/>
                </a:solidFill>
                <a:latin typeface="Myriad Pro"/>
              </a:rPr>
              <a:t>Mountain Home (621)</a:t>
            </a:r>
          </a:p>
          <a:p>
            <a:pPr marL="128588" indent="-128588" fontAlgn="b"/>
            <a:r>
              <a:rPr lang="en-US" sz="750">
                <a:solidFill>
                  <a:srgbClr val="000000"/>
                </a:solidFill>
                <a:latin typeface="Myriad Pro"/>
              </a:rPr>
              <a:t>Nashville (626)</a:t>
            </a:r>
            <a:endParaRPr lang="en-US" sz="750">
              <a:solidFill>
                <a:prstClr val="black"/>
              </a:solidFill>
              <a:latin typeface="Myriad Pro"/>
            </a:endParaRPr>
          </a:p>
        </p:txBody>
      </p:sp>
      <p:pic>
        <p:nvPicPr>
          <p:cNvPr id="3" name="Picture 2">
            <a:extLst>
              <a:ext uri="{FF2B5EF4-FFF2-40B4-BE49-F238E27FC236}">
                <a16:creationId xmlns:a16="http://schemas.microsoft.com/office/drawing/2014/main" id="{3CCB3FC6-3CC9-4059-9989-0B3E29A77F65}"/>
              </a:ext>
            </a:extLst>
          </p:cNvPr>
          <p:cNvPicPr>
            <a:picLocks noChangeAspect="1"/>
          </p:cNvPicPr>
          <p:nvPr/>
        </p:nvPicPr>
        <p:blipFill>
          <a:blip r:embed="rId3"/>
          <a:stretch>
            <a:fillRect/>
          </a:stretch>
        </p:blipFill>
        <p:spPr>
          <a:xfrm>
            <a:off x="3413092" y="3089936"/>
            <a:ext cx="1822067" cy="242337"/>
          </a:xfrm>
          <a:prstGeom prst="rect">
            <a:avLst/>
          </a:prstGeom>
        </p:spPr>
      </p:pic>
      <p:sp>
        <p:nvSpPr>
          <p:cNvPr id="39" name="Content Placeholder 16">
            <a:extLst>
              <a:ext uri="{FF2B5EF4-FFF2-40B4-BE49-F238E27FC236}">
                <a16:creationId xmlns:a16="http://schemas.microsoft.com/office/drawing/2014/main" id="{F91F93F0-9A9E-4D3F-8A72-85C5601A4E5B}"/>
              </a:ext>
            </a:extLst>
          </p:cNvPr>
          <p:cNvSpPr txBox="1">
            <a:spLocks/>
          </p:cNvSpPr>
          <p:nvPr/>
        </p:nvSpPr>
        <p:spPr>
          <a:xfrm>
            <a:off x="3413092" y="3280375"/>
            <a:ext cx="1822067" cy="1090494"/>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srgbClr val="000000"/>
                </a:solidFill>
                <a:latin typeface="Myriad Pro"/>
              </a:rPr>
              <a:t>Alexandria- Pineville (502)</a:t>
            </a:r>
          </a:p>
          <a:p>
            <a:pPr marL="128588" indent="-128588" fontAlgn="b"/>
            <a:r>
              <a:rPr lang="en-US" sz="750">
                <a:solidFill>
                  <a:srgbClr val="000000"/>
                </a:solidFill>
                <a:latin typeface="Myriad Pro"/>
              </a:rPr>
              <a:t>Biloxi (520)</a:t>
            </a:r>
          </a:p>
          <a:p>
            <a:pPr marL="128588" indent="-128588" fontAlgn="b"/>
            <a:r>
              <a:rPr lang="en-US" sz="750">
                <a:solidFill>
                  <a:srgbClr val="000000"/>
                </a:solidFill>
                <a:latin typeface="Myriad Pro"/>
              </a:rPr>
              <a:t>Fayetteville- AR (564)</a:t>
            </a:r>
          </a:p>
          <a:p>
            <a:pPr marL="128588" indent="-128588" fontAlgn="b"/>
            <a:r>
              <a:rPr lang="en-US" sz="750">
                <a:solidFill>
                  <a:srgbClr val="000000"/>
                </a:solidFill>
                <a:latin typeface="Myriad Pro"/>
              </a:rPr>
              <a:t>Houston (580)</a:t>
            </a:r>
          </a:p>
          <a:p>
            <a:pPr marL="128588" indent="-128588" fontAlgn="b"/>
            <a:r>
              <a:rPr lang="en-US" sz="750">
                <a:solidFill>
                  <a:srgbClr val="000000"/>
                </a:solidFill>
                <a:latin typeface="Myriad Pro"/>
              </a:rPr>
              <a:t>Jackson (586)</a:t>
            </a:r>
          </a:p>
          <a:p>
            <a:pPr marL="128588" indent="-128588" fontAlgn="b"/>
            <a:r>
              <a:rPr lang="en-US" sz="750">
                <a:solidFill>
                  <a:srgbClr val="000000"/>
                </a:solidFill>
                <a:latin typeface="Myriad Pro"/>
              </a:rPr>
              <a:t>Little Rock (598)</a:t>
            </a:r>
          </a:p>
          <a:p>
            <a:pPr marL="128588" indent="-128588" fontAlgn="b"/>
            <a:r>
              <a:rPr lang="en-US" sz="750">
                <a:solidFill>
                  <a:srgbClr val="000000"/>
                </a:solidFill>
                <a:latin typeface="Myriad Pro"/>
              </a:rPr>
              <a:t>New Orleans (629)</a:t>
            </a:r>
          </a:p>
          <a:p>
            <a:pPr marL="128588" indent="-128588" fontAlgn="b"/>
            <a:r>
              <a:rPr lang="en-US" sz="750">
                <a:solidFill>
                  <a:srgbClr val="000000"/>
                </a:solidFill>
                <a:latin typeface="Myriad Pro"/>
              </a:rPr>
              <a:t>Shreveport (667)</a:t>
            </a:r>
            <a:endParaRPr lang="en-US" sz="750">
              <a:solidFill>
                <a:prstClr val="black"/>
              </a:solidFill>
              <a:latin typeface="Myriad Pro"/>
            </a:endParaRPr>
          </a:p>
        </p:txBody>
      </p:sp>
      <p:sp>
        <p:nvSpPr>
          <p:cNvPr id="40" name="Rectangle 39">
            <a:extLst>
              <a:ext uri="{FF2B5EF4-FFF2-40B4-BE49-F238E27FC236}">
                <a16:creationId xmlns:a16="http://schemas.microsoft.com/office/drawing/2014/main" id="{F384DA0A-8D80-4D93-82CA-570313766842}"/>
              </a:ext>
            </a:extLst>
          </p:cNvPr>
          <p:cNvSpPr/>
          <p:nvPr/>
        </p:nvSpPr>
        <p:spPr>
          <a:xfrm>
            <a:off x="3413092" y="4370869"/>
            <a:ext cx="1822067" cy="212798"/>
          </a:xfrm>
          <a:prstGeom prst="rect">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19</a:t>
            </a:r>
          </a:p>
        </p:txBody>
      </p:sp>
      <p:sp>
        <p:nvSpPr>
          <p:cNvPr id="41" name="Content Placeholder 16">
            <a:extLst>
              <a:ext uri="{FF2B5EF4-FFF2-40B4-BE49-F238E27FC236}">
                <a16:creationId xmlns:a16="http://schemas.microsoft.com/office/drawing/2014/main" id="{615DFF90-606A-42CF-9FC7-92261049F539}"/>
              </a:ext>
            </a:extLst>
          </p:cNvPr>
          <p:cNvSpPr txBox="1">
            <a:spLocks/>
          </p:cNvSpPr>
          <p:nvPr/>
        </p:nvSpPr>
        <p:spPr>
          <a:xfrm>
            <a:off x="3413092" y="4583666"/>
            <a:ext cx="1822067" cy="595467"/>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dirty="0">
                <a:solidFill>
                  <a:srgbClr val="000000"/>
                </a:solidFill>
                <a:latin typeface="Myriad Pro"/>
              </a:rPr>
              <a:t>Muskogee (623)</a:t>
            </a:r>
          </a:p>
          <a:p>
            <a:pPr marL="128588" indent="-128588" fontAlgn="b"/>
            <a:r>
              <a:rPr lang="en-US" sz="750" dirty="0">
                <a:solidFill>
                  <a:srgbClr val="000000"/>
                </a:solidFill>
                <a:latin typeface="Myriad Pro"/>
              </a:rPr>
              <a:t>Oklahoma City (635)</a:t>
            </a:r>
          </a:p>
          <a:p>
            <a:pPr marL="128588" indent="-128588" fontAlgn="b"/>
            <a:endParaRPr lang="en-US" sz="750" dirty="0">
              <a:solidFill>
                <a:srgbClr val="000000"/>
              </a:solidFill>
              <a:latin typeface="Myriad Pro"/>
            </a:endParaRPr>
          </a:p>
          <a:p>
            <a:pPr marL="0" indent="0" fontAlgn="b">
              <a:buNone/>
            </a:pPr>
            <a:r>
              <a:rPr lang="en-US" sz="825" b="1" i="1" dirty="0">
                <a:solidFill>
                  <a:prstClr val="black"/>
                </a:solidFill>
                <a:latin typeface="Myriad Pro"/>
              </a:rPr>
              <a:t>Region 3 – 15 sites remaining</a:t>
            </a:r>
          </a:p>
        </p:txBody>
      </p:sp>
      <p:sp>
        <p:nvSpPr>
          <p:cNvPr id="42" name="Rectangle 41">
            <a:extLst>
              <a:ext uri="{FF2B5EF4-FFF2-40B4-BE49-F238E27FC236}">
                <a16:creationId xmlns:a16="http://schemas.microsoft.com/office/drawing/2014/main" id="{928E38DA-46B8-45AF-A630-E545BBC42547}"/>
              </a:ext>
            </a:extLst>
          </p:cNvPr>
          <p:cNvSpPr/>
          <p:nvPr/>
        </p:nvSpPr>
        <p:spPr>
          <a:xfrm>
            <a:off x="5344851" y="1879000"/>
            <a:ext cx="1582723" cy="239723"/>
          </a:xfrm>
          <a:prstGeom prst="rect">
            <a:avLst/>
          </a:prstGeom>
          <a:solidFill>
            <a:srgbClr val="D1899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17</a:t>
            </a:r>
          </a:p>
        </p:txBody>
      </p:sp>
      <p:sp>
        <p:nvSpPr>
          <p:cNvPr id="43" name="Content Placeholder 16">
            <a:extLst>
              <a:ext uri="{FF2B5EF4-FFF2-40B4-BE49-F238E27FC236}">
                <a16:creationId xmlns:a16="http://schemas.microsoft.com/office/drawing/2014/main" id="{4BEA1708-2524-4C93-AAF1-A8AC7911F4C5}"/>
              </a:ext>
            </a:extLst>
          </p:cNvPr>
          <p:cNvSpPr txBox="1">
            <a:spLocks/>
          </p:cNvSpPr>
          <p:nvPr/>
        </p:nvSpPr>
        <p:spPr>
          <a:xfrm>
            <a:off x="5345213" y="2118723"/>
            <a:ext cx="1582361" cy="1016475"/>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Amarillo (504)</a:t>
            </a:r>
          </a:p>
          <a:p>
            <a:pPr marL="128588" indent="-128588" fontAlgn="b"/>
            <a:r>
              <a:rPr lang="en-US" sz="750">
                <a:solidFill>
                  <a:prstClr val="black"/>
                </a:solidFill>
                <a:latin typeface="Myriad Pro"/>
              </a:rPr>
              <a:t>Big Spring (519)</a:t>
            </a:r>
          </a:p>
          <a:p>
            <a:pPr marL="128588" indent="-128588" fontAlgn="b"/>
            <a:r>
              <a:rPr lang="en-US" sz="750">
                <a:solidFill>
                  <a:prstClr val="black"/>
                </a:solidFill>
                <a:latin typeface="Myriad Pro"/>
              </a:rPr>
              <a:t>Dallas (549)</a:t>
            </a:r>
          </a:p>
          <a:p>
            <a:pPr marL="128588" indent="-128588" fontAlgn="b"/>
            <a:r>
              <a:rPr lang="en-US" sz="750">
                <a:solidFill>
                  <a:prstClr val="black"/>
                </a:solidFill>
                <a:latin typeface="Myriad Pro"/>
              </a:rPr>
              <a:t>San Antonio (671)</a:t>
            </a:r>
          </a:p>
          <a:p>
            <a:pPr marL="128588" indent="-128588" fontAlgn="b"/>
            <a:r>
              <a:rPr lang="en-US" sz="750">
                <a:solidFill>
                  <a:prstClr val="black"/>
                </a:solidFill>
                <a:latin typeface="Myriad Pro"/>
              </a:rPr>
              <a:t>Temple (674)</a:t>
            </a:r>
          </a:p>
          <a:p>
            <a:pPr marL="128588" indent="-128588" fontAlgn="b"/>
            <a:r>
              <a:rPr lang="en-US" sz="750">
                <a:solidFill>
                  <a:prstClr val="black"/>
                </a:solidFill>
                <a:latin typeface="Myriad Pro"/>
              </a:rPr>
              <a:t>Harlingen (740)</a:t>
            </a:r>
          </a:p>
          <a:p>
            <a:pPr marL="128588" indent="-128588" fontAlgn="b"/>
            <a:r>
              <a:rPr lang="en-US" sz="750">
                <a:solidFill>
                  <a:prstClr val="black"/>
                </a:solidFill>
                <a:latin typeface="Myriad Pro"/>
              </a:rPr>
              <a:t>El Paso (756)</a:t>
            </a:r>
          </a:p>
        </p:txBody>
      </p:sp>
      <p:sp>
        <p:nvSpPr>
          <p:cNvPr id="44" name="Rectangle 43">
            <a:extLst>
              <a:ext uri="{FF2B5EF4-FFF2-40B4-BE49-F238E27FC236}">
                <a16:creationId xmlns:a16="http://schemas.microsoft.com/office/drawing/2014/main" id="{1513D174-BF7E-4A11-A2E7-9333A5C40F57}"/>
              </a:ext>
            </a:extLst>
          </p:cNvPr>
          <p:cNvSpPr/>
          <p:nvPr/>
        </p:nvSpPr>
        <p:spPr>
          <a:xfrm>
            <a:off x="5344852" y="3097378"/>
            <a:ext cx="1582361" cy="194876"/>
          </a:xfrm>
          <a:prstGeom prst="rect">
            <a:avLst/>
          </a:prstGeom>
          <a:solidFill>
            <a:srgbClr val="D1899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19</a:t>
            </a:r>
          </a:p>
        </p:txBody>
      </p:sp>
      <p:sp>
        <p:nvSpPr>
          <p:cNvPr id="45" name="Content Placeholder 16">
            <a:extLst>
              <a:ext uri="{FF2B5EF4-FFF2-40B4-BE49-F238E27FC236}">
                <a16:creationId xmlns:a16="http://schemas.microsoft.com/office/drawing/2014/main" id="{F935DE0E-652D-4F62-A229-4CE61F83590A}"/>
              </a:ext>
            </a:extLst>
          </p:cNvPr>
          <p:cNvSpPr txBox="1">
            <a:spLocks/>
          </p:cNvSpPr>
          <p:nvPr/>
        </p:nvSpPr>
        <p:spPr>
          <a:xfrm>
            <a:off x="5338775" y="3302307"/>
            <a:ext cx="1588438" cy="910010"/>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Fort Harrison (436)</a:t>
            </a:r>
          </a:p>
          <a:p>
            <a:pPr marL="128588" indent="-128588" fontAlgn="b"/>
            <a:r>
              <a:rPr lang="en-US" sz="750">
                <a:solidFill>
                  <a:prstClr val="black"/>
                </a:solidFill>
                <a:latin typeface="Myriad Pro"/>
              </a:rPr>
              <a:t>Cheyenne (442)</a:t>
            </a:r>
          </a:p>
          <a:p>
            <a:pPr marL="128588" indent="-128588" fontAlgn="b"/>
            <a:r>
              <a:rPr lang="en-US" sz="750">
                <a:solidFill>
                  <a:prstClr val="black"/>
                </a:solidFill>
                <a:latin typeface="Myriad Pro"/>
              </a:rPr>
              <a:t>Denver (554)</a:t>
            </a:r>
          </a:p>
          <a:p>
            <a:pPr marL="128588" indent="-128588" fontAlgn="b"/>
            <a:r>
              <a:rPr lang="en-US" sz="750">
                <a:solidFill>
                  <a:prstClr val="black"/>
                </a:solidFill>
                <a:latin typeface="Myriad Pro"/>
              </a:rPr>
              <a:t>Grand Junction (575)</a:t>
            </a:r>
          </a:p>
          <a:p>
            <a:pPr marL="128588" indent="-128588" fontAlgn="b"/>
            <a:r>
              <a:rPr lang="en-US" sz="750">
                <a:solidFill>
                  <a:prstClr val="black"/>
                </a:solidFill>
                <a:latin typeface="Myriad Pro"/>
              </a:rPr>
              <a:t>Salt Lake City (660)</a:t>
            </a:r>
          </a:p>
          <a:p>
            <a:pPr marL="128588" indent="-128588" fontAlgn="b"/>
            <a:r>
              <a:rPr lang="en-US" sz="750">
                <a:solidFill>
                  <a:prstClr val="black"/>
                </a:solidFill>
                <a:latin typeface="Myriad Pro"/>
              </a:rPr>
              <a:t>Sheridan (666)</a:t>
            </a:r>
          </a:p>
          <a:p>
            <a:pPr marL="128588" indent="-128588" fontAlgn="b"/>
            <a:endParaRPr lang="en-US" sz="750">
              <a:solidFill>
                <a:prstClr val="black"/>
              </a:solidFill>
              <a:latin typeface="Myriad Pro"/>
            </a:endParaRPr>
          </a:p>
        </p:txBody>
      </p:sp>
      <p:sp>
        <p:nvSpPr>
          <p:cNvPr id="46" name="Rectangle 45">
            <a:extLst>
              <a:ext uri="{FF2B5EF4-FFF2-40B4-BE49-F238E27FC236}">
                <a16:creationId xmlns:a16="http://schemas.microsoft.com/office/drawing/2014/main" id="{09E88DE7-4A7D-41EE-A965-11F0F54E15F9}"/>
              </a:ext>
            </a:extLst>
          </p:cNvPr>
          <p:cNvSpPr/>
          <p:nvPr/>
        </p:nvSpPr>
        <p:spPr>
          <a:xfrm>
            <a:off x="5348095" y="4192757"/>
            <a:ext cx="1579118" cy="233451"/>
          </a:xfrm>
          <a:prstGeom prst="rect">
            <a:avLst/>
          </a:prstGeom>
          <a:solidFill>
            <a:srgbClr val="D1899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20</a:t>
            </a:r>
          </a:p>
        </p:txBody>
      </p:sp>
      <p:sp>
        <p:nvSpPr>
          <p:cNvPr id="47" name="Content Placeholder 16">
            <a:extLst>
              <a:ext uri="{FF2B5EF4-FFF2-40B4-BE49-F238E27FC236}">
                <a16:creationId xmlns:a16="http://schemas.microsoft.com/office/drawing/2014/main" id="{C5EC8AD7-D823-4239-A100-AF2307DD1377}"/>
              </a:ext>
            </a:extLst>
          </p:cNvPr>
          <p:cNvSpPr txBox="1">
            <a:spLocks/>
          </p:cNvSpPr>
          <p:nvPr/>
        </p:nvSpPr>
        <p:spPr>
          <a:xfrm>
            <a:off x="5344851" y="4429104"/>
            <a:ext cx="1588438" cy="869884"/>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dirty="0">
                <a:solidFill>
                  <a:prstClr val="black"/>
                </a:solidFill>
                <a:latin typeface="Myriad Pro"/>
              </a:rPr>
              <a:t>Boise (531)</a:t>
            </a:r>
          </a:p>
          <a:p>
            <a:pPr marL="128588" indent="-128588" fontAlgn="b"/>
            <a:r>
              <a:rPr lang="en-US" sz="750" dirty="0">
                <a:solidFill>
                  <a:prstClr val="black"/>
                </a:solidFill>
                <a:latin typeface="Myriad Pro"/>
              </a:rPr>
              <a:t>Portland (648)</a:t>
            </a:r>
          </a:p>
          <a:p>
            <a:pPr marL="128588" indent="-128588" fontAlgn="b"/>
            <a:r>
              <a:rPr lang="en-US" sz="750" dirty="0">
                <a:solidFill>
                  <a:prstClr val="black"/>
                </a:solidFill>
                <a:latin typeface="Myriad Pro"/>
              </a:rPr>
              <a:t>Roseburg (653)</a:t>
            </a:r>
          </a:p>
          <a:p>
            <a:pPr marL="128588" indent="-128588" fontAlgn="b"/>
            <a:r>
              <a:rPr lang="en-US" sz="750" dirty="0">
                <a:solidFill>
                  <a:prstClr val="black"/>
                </a:solidFill>
                <a:latin typeface="Myriad Pro"/>
              </a:rPr>
              <a:t>Seattle (663)</a:t>
            </a:r>
          </a:p>
          <a:p>
            <a:pPr marL="128588" indent="-128588" fontAlgn="b"/>
            <a:r>
              <a:rPr lang="en-US" sz="750" dirty="0">
                <a:solidFill>
                  <a:prstClr val="black"/>
                </a:solidFill>
                <a:latin typeface="Myriad Pro"/>
              </a:rPr>
              <a:t>Walla Walla (687)</a:t>
            </a:r>
          </a:p>
          <a:p>
            <a:pPr marL="128588" indent="-128588" fontAlgn="b"/>
            <a:r>
              <a:rPr lang="en-US" sz="750" dirty="0">
                <a:solidFill>
                  <a:prstClr val="black"/>
                </a:solidFill>
                <a:latin typeface="Myriad Pro"/>
              </a:rPr>
              <a:t>White City (692)</a:t>
            </a:r>
          </a:p>
          <a:p>
            <a:pPr marL="128588" indent="-128588" fontAlgn="b"/>
            <a:endParaRPr lang="en-US" sz="750" dirty="0">
              <a:solidFill>
                <a:prstClr val="black"/>
              </a:solidFill>
              <a:latin typeface="Myriad Pro"/>
            </a:endParaRPr>
          </a:p>
        </p:txBody>
      </p:sp>
      <p:sp>
        <p:nvSpPr>
          <p:cNvPr id="48" name="Rectangle 47">
            <a:extLst>
              <a:ext uri="{FF2B5EF4-FFF2-40B4-BE49-F238E27FC236}">
                <a16:creationId xmlns:a16="http://schemas.microsoft.com/office/drawing/2014/main" id="{5472AB3C-C691-4E8A-86C3-642010F42FBB}"/>
              </a:ext>
            </a:extLst>
          </p:cNvPr>
          <p:cNvSpPr/>
          <p:nvPr/>
        </p:nvSpPr>
        <p:spPr>
          <a:xfrm>
            <a:off x="7045078" y="1865821"/>
            <a:ext cx="1582723" cy="239723"/>
          </a:xfrm>
          <a:prstGeom prst="rect">
            <a:avLst/>
          </a:prstGeom>
          <a:solidFill>
            <a:srgbClr val="D1899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21</a:t>
            </a:r>
          </a:p>
        </p:txBody>
      </p:sp>
      <p:sp>
        <p:nvSpPr>
          <p:cNvPr id="49" name="Content Placeholder 16">
            <a:extLst>
              <a:ext uri="{FF2B5EF4-FFF2-40B4-BE49-F238E27FC236}">
                <a16:creationId xmlns:a16="http://schemas.microsoft.com/office/drawing/2014/main" id="{B4603253-B8C7-4902-8045-FD03ED8BEB30}"/>
              </a:ext>
            </a:extLst>
          </p:cNvPr>
          <p:cNvSpPr txBox="1">
            <a:spLocks/>
          </p:cNvSpPr>
          <p:nvPr/>
        </p:nvSpPr>
        <p:spPr>
          <a:xfrm>
            <a:off x="7045078" y="2118723"/>
            <a:ext cx="1582361" cy="910010"/>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Honolulu (459)</a:t>
            </a:r>
          </a:p>
          <a:p>
            <a:pPr marL="128588" indent="-128588" fontAlgn="b"/>
            <a:r>
              <a:rPr lang="en-US" sz="750">
                <a:solidFill>
                  <a:prstClr val="black"/>
                </a:solidFill>
                <a:latin typeface="Myriad Pro"/>
              </a:rPr>
              <a:t>Fresno (570)</a:t>
            </a:r>
          </a:p>
          <a:p>
            <a:pPr marL="128588" indent="-128588" fontAlgn="b"/>
            <a:r>
              <a:rPr lang="en-US" sz="750">
                <a:solidFill>
                  <a:prstClr val="black"/>
                </a:solidFill>
                <a:latin typeface="Myriad Pro"/>
              </a:rPr>
              <a:t>Las Vegas (593)</a:t>
            </a:r>
          </a:p>
          <a:p>
            <a:pPr marL="128588" indent="-128588" fontAlgn="b"/>
            <a:r>
              <a:rPr lang="en-US" sz="750">
                <a:solidFill>
                  <a:prstClr val="black"/>
                </a:solidFill>
                <a:latin typeface="Myriad Pro"/>
              </a:rPr>
              <a:t>Sacramento (612A4)</a:t>
            </a:r>
          </a:p>
          <a:p>
            <a:pPr marL="128588" indent="-128588" fontAlgn="b"/>
            <a:r>
              <a:rPr lang="en-US" sz="750">
                <a:solidFill>
                  <a:prstClr val="black"/>
                </a:solidFill>
                <a:latin typeface="Myriad Pro"/>
              </a:rPr>
              <a:t>Palo Alto (640)</a:t>
            </a:r>
          </a:p>
          <a:p>
            <a:pPr marL="128588" indent="-128588" fontAlgn="b"/>
            <a:r>
              <a:rPr lang="en-US" sz="750">
                <a:solidFill>
                  <a:prstClr val="black"/>
                </a:solidFill>
                <a:latin typeface="Myriad Pro"/>
              </a:rPr>
              <a:t>Reno (654)</a:t>
            </a:r>
          </a:p>
          <a:p>
            <a:pPr marL="128588" indent="-128588" fontAlgn="b"/>
            <a:r>
              <a:rPr lang="en-US" sz="750">
                <a:solidFill>
                  <a:prstClr val="black"/>
                </a:solidFill>
                <a:latin typeface="Myriad Pro"/>
              </a:rPr>
              <a:t>San Francisco (662)</a:t>
            </a:r>
          </a:p>
        </p:txBody>
      </p:sp>
      <p:sp>
        <p:nvSpPr>
          <p:cNvPr id="50" name="Rectangle 49">
            <a:extLst>
              <a:ext uri="{FF2B5EF4-FFF2-40B4-BE49-F238E27FC236}">
                <a16:creationId xmlns:a16="http://schemas.microsoft.com/office/drawing/2014/main" id="{F8192C4F-D4DD-426D-A65E-209B627D119E}"/>
              </a:ext>
            </a:extLst>
          </p:cNvPr>
          <p:cNvSpPr/>
          <p:nvPr/>
        </p:nvSpPr>
        <p:spPr>
          <a:xfrm>
            <a:off x="7036905" y="2981772"/>
            <a:ext cx="1582361" cy="188110"/>
          </a:xfrm>
          <a:prstGeom prst="rect">
            <a:avLst/>
          </a:prstGeom>
          <a:solidFill>
            <a:srgbClr val="D1899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825" b="1">
                <a:solidFill>
                  <a:prstClr val="white"/>
                </a:solidFill>
                <a:latin typeface="Myriad Pro"/>
              </a:rPr>
              <a:t>VISN 22</a:t>
            </a:r>
          </a:p>
        </p:txBody>
      </p:sp>
      <p:sp>
        <p:nvSpPr>
          <p:cNvPr id="51" name="Content Placeholder 16">
            <a:extLst>
              <a:ext uri="{FF2B5EF4-FFF2-40B4-BE49-F238E27FC236}">
                <a16:creationId xmlns:a16="http://schemas.microsoft.com/office/drawing/2014/main" id="{7A0B8DED-2B1B-44F8-B34F-AD9B92F7A0E8}"/>
              </a:ext>
            </a:extLst>
          </p:cNvPr>
          <p:cNvSpPr txBox="1">
            <a:spLocks/>
          </p:cNvSpPr>
          <p:nvPr/>
        </p:nvSpPr>
        <p:spPr>
          <a:xfrm>
            <a:off x="7045078" y="3168979"/>
            <a:ext cx="1579118" cy="1570298"/>
          </a:xfrm>
          <a:prstGeom prst="rect">
            <a:avLst/>
          </a:prstGeom>
          <a:solidFill>
            <a:schemeClr val="bg2">
              <a:lumMod val="20000"/>
              <a:lumOff val="80000"/>
            </a:schemeClr>
          </a:solidFill>
          <a:ln>
            <a:solidFill>
              <a:schemeClr val="tx2"/>
            </a:solidFill>
          </a:ln>
          <a:effectLst>
            <a:innerShdw blurRad="63500" dist="50800" dir="10800000">
              <a:prstClr val="black">
                <a:alpha val="50000"/>
              </a:prstClr>
            </a:innerShdw>
          </a:effectLst>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yriad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28588" indent="-128588" fontAlgn="b"/>
            <a:r>
              <a:rPr lang="en-US" sz="750">
                <a:solidFill>
                  <a:prstClr val="black"/>
                </a:solidFill>
                <a:latin typeface="Myriad Pro"/>
              </a:rPr>
              <a:t>Albuquerque (501)</a:t>
            </a:r>
          </a:p>
          <a:p>
            <a:pPr marL="128588" indent="-128588" fontAlgn="b"/>
            <a:r>
              <a:rPr lang="en-US" sz="750">
                <a:solidFill>
                  <a:prstClr val="black"/>
                </a:solidFill>
                <a:latin typeface="Myriad Pro"/>
              </a:rPr>
              <a:t>Long Beach (600)</a:t>
            </a:r>
          </a:p>
          <a:p>
            <a:pPr marL="128588" indent="-128588" fontAlgn="b"/>
            <a:r>
              <a:rPr lang="en-US" sz="750">
                <a:solidFill>
                  <a:prstClr val="black"/>
                </a:solidFill>
                <a:latin typeface="Myriad Pro"/>
              </a:rPr>
              <a:t>Loma Linda (605)</a:t>
            </a:r>
          </a:p>
          <a:p>
            <a:pPr marL="128588" indent="-128588" fontAlgn="b"/>
            <a:r>
              <a:rPr lang="en-US" sz="750">
                <a:solidFill>
                  <a:prstClr val="black"/>
                </a:solidFill>
                <a:latin typeface="Myriad Pro"/>
              </a:rPr>
              <a:t>Phoenix (644)</a:t>
            </a:r>
          </a:p>
          <a:p>
            <a:pPr marL="128588" indent="-128588" fontAlgn="b"/>
            <a:r>
              <a:rPr lang="en-US" sz="750">
                <a:solidFill>
                  <a:prstClr val="black"/>
                </a:solidFill>
                <a:latin typeface="Myriad Pro"/>
              </a:rPr>
              <a:t>Prescott (649)</a:t>
            </a:r>
          </a:p>
          <a:p>
            <a:pPr marL="128588" indent="-128588" fontAlgn="b"/>
            <a:r>
              <a:rPr lang="en-US" sz="750">
                <a:solidFill>
                  <a:prstClr val="black"/>
                </a:solidFill>
                <a:latin typeface="Myriad Pro"/>
              </a:rPr>
              <a:t>San Diego (664)</a:t>
            </a:r>
          </a:p>
          <a:p>
            <a:pPr marL="128588" indent="-128588" fontAlgn="b"/>
            <a:r>
              <a:rPr lang="en-US" sz="750">
                <a:solidFill>
                  <a:prstClr val="black"/>
                </a:solidFill>
                <a:latin typeface="Myriad Pro"/>
              </a:rPr>
              <a:t>Tucson (678)</a:t>
            </a:r>
          </a:p>
          <a:p>
            <a:pPr marL="128588" indent="-128588" fontAlgn="b"/>
            <a:r>
              <a:rPr lang="en-US" sz="750">
                <a:solidFill>
                  <a:prstClr val="black"/>
                </a:solidFill>
                <a:latin typeface="Myriad Pro"/>
              </a:rPr>
              <a:t>West Los Angeles (691)</a:t>
            </a:r>
          </a:p>
          <a:p>
            <a:pPr marL="128588" indent="-128588" fontAlgn="b"/>
            <a:endParaRPr lang="en-US" sz="750">
              <a:solidFill>
                <a:prstClr val="black"/>
              </a:solidFill>
              <a:latin typeface="Myriad Pro"/>
            </a:endParaRPr>
          </a:p>
          <a:p>
            <a:pPr marL="0" indent="0" fontAlgn="b">
              <a:buNone/>
            </a:pPr>
            <a:r>
              <a:rPr lang="en-US" sz="825" b="1" i="1">
                <a:solidFill>
                  <a:prstClr val="black"/>
                </a:solidFill>
                <a:latin typeface="Myriad Pro"/>
              </a:rPr>
              <a:t>Region 4 – 35 sites remaining </a:t>
            </a:r>
          </a:p>
        </p:txBody>
      </p:sp>
      <p:sp>
        <p:nvSpPr>
          <p:cNvPr id="7" name="Arrow: Chevron 6">
            <a:extLst>
              <a:ext uri="{FF2B5EF4-FFF2-40B4-BE49-F238E27FC236}">
                <a16:creationId xmlns:a16="http://schemas.microsoft.com/office/drawing/2014/main" id="{21541F96-8087-4A16-A9DB-0E196A7260FB}"/>
              </a:ext>
            </a:extLst>
          </p:cNvPr>
          <p:cNvSpPr/>
          <p:nvPr/>
        </p:nvSpPr>
        <p:spPr>
          <a:xfrm>
            <a:off x="3508513" y="1463429"/>
            <a:ext cx="5115682" cy="36347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September 14</a:t>
            </a:r>
            <a:r>
              <a:rPr lang="en-US" baseline="30000">
                <a:solidFill>
                  <a:schemeClr val="bg1"/>
                </a:solidFill>
              </a:rPr>
              <a:t>th</a:t>
            </a:r>
            <a:r>
              <a:rPr lang="en-US">
                <a:solidFill>
                  <a:schemeClr val="bg1"/>
                </a:solidFill>
              </a:rPr>
              <a:t>  </a:t>
            </a:r>
          </a:p>
        </p:txBody>
      </p:sp>
      <p:sp>
        <p:nvSpPr>
          <p:cNvPr id="8" name="Arrow: Chevron 7">
            <a:extLst>
              <a:ext uri="{FF2B5EF4-FFF2-40B4-BE49-F238E27FC236}">
                <a16:creationId xmlns:a16="http://schemas.microsoft.com/office/drawing/2014/main" id="{0B02D3E9-7570-4D8A-A5AB-EF4E3D1C8133}"/>
              </a:ext>
            </a:extLst>
          </p:cNvPr>
          <p:cNvSpPr/>
          <p:nvPr/>
        </p:nvSpPr>
        <p:spPr>
          <a:xfrm>
            <a:off x="128148" y="1463346"/>
            <a:ext cx="3470851" cy="36347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August 31</a:t>
            </a:r>
            <a:r>
              <a:rPr lang="en-US" baseline="30000">
                <a:solidFill>
                  <a:schemeClr val="bg1"/>
                </a:solidFill>
              </a:rPr>
              <a:t>st</a:t>
            </a:r>
            <a:endParaRPr lang="en-US">
              <a:solidFill>
                <a:schemeClr val="bg1"/>
              </a:solidFill>
            </a:endParaRPr>
          </a:p>
        </p:txBody>
      </p:sp>
    </p:spTree>
    <p:extLst>
      <p:ext uri="{BB962C8B-B14F-4D97-AF65-F5344CB8AC3E}">
        <p14:creationId xmlns:p14="http://schemas.microsoft.com/office/powerpoint/2010/main" val="149584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699390-AE30-4E6E-B18D-A40DC6E28F7D}"/>
              </a:ext>
            </a:extLst>
          </p:cNvPr>
          <p:cNvSpPr>
            <a:spLocks noGrp="1"/>
          </p:cNvSpPr>
          <p:nvPr>
            <p:ph idx="1"/>
          </p:nvPr>
        </p:nvSpPr>
        <p:spPr/>
        <p:txBody>
          <a:bodyPr/>
          <a:lstStyle/>
          <a:p>
            <a:r>
              <a:rPr lang="en-US" sz="1800" dirty="0"/>
              <a:t>Next, you will enter the Veteran’s preferred provider’s NPI number. Select find and choose the appropriate provider from the search results.  </a:t>
            </a:r>
          </a:p>
          <a:p>
            <a:r>
              <a:rPr lang="en-US" sz="1800" dirty="0"/>
              <a:t>On the Referral Details screen, the Community Provider/Facility, Provider Location, Treating Specialty, Affiliation, Provider Name, and Network fields will populate automatically once you select a provider.</a:t>
            </a:r>
          </a:p>
          <a:p>
            <a:r>
              <a:rPr lang="en-US" sz="1800" dirty="0"/>
              <a:t>Ensure to select Apply to save all updates you just made.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BE3C033-D5BF-40BE-BE82-F7780B594860}"/>
              </a:ext>
            </a:extLst>
          </p:cNvPr>
          <p:cNvSpPr>
            <a:spLocks noGrp="1"/>
          </p:cNvSpPr>
          <p:nvPr>
            <p:ph type="sldNum" sz="quarter" idx="4"/>
          </p:nvPr>
        </p:nvSpPr>
        <p:spPr/>
        <p:txBody>
          <a:bodyPr/>
          <a:lstStyle/>
          <a:p>
            <a:fld id="{9B8B01BA-673E-4211-9E64-C22898E6AF66}" type="slidenum">
              <a:rPr lang="en-US" smtClean="0"/>
              <a:pPr/>
              <a:t>50</a:t>
            </a:fld>
            <a:endParaRPr lang="en-US"/>
          </a:p>
        </p:txBody>
      </p:sp>
      <p:pic>
        <p:nvPicPr>
          <p:cNvPr id="10" name="Picture 9" descr="A screenshot of a cell phone&#10;&#10;Description automatically generated">
            <a:extLst>
              <a:ext uri="{FF2B5EF4-FFF2-40B4-BE49-F238E27FC236}">
                <a16:creationId xmlns:a16="http://schemas.microsoft.com/office/drawing/2014/main" id="{0ACF2942-FC70-4922-A625-F22A8BAC3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763078"/>
            <a:ext cx="3823679" cy="3104323"/>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1C61E699-7BF2-4A60-A21A-5591B0481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747" y="2763076"/>
            <a:ext cx="4445228" cy="3104323"/>
          </a:xfrm>
          <a:prstGeom prst="rect">
            <a:avLst/>
          </a:prstGeom>
        </p:spPr>
      </p:pic>
    </p:spTree>
    <p:extLst>
      <p:ext uri="{BB962C8B-B14F-4D97-AF65-F5344CB8AC3E}">
        <p14:creationId xmlns:p14="http://schemas.microsoft.com/office/powerpoint/2010/main" val="1196419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AD6C86-908F-4EB1-9AE1-042A74301227}"/>
              </a:ext>
            </a:extLst>
          </p:cNvPr>
          <p:cNvSpPr>
            <a:spLocks noGrp="1"/>
          </p:cNvSpPr>
          <p:nvPr>
            <p:ph idx="1"/>
          </p:nvPr>
        </p:nvSpPr>
        <p:spPr/>
        <p:txBody>
          <a:bodyPr/>
          <a:lstStyle/>
          <a:p>
            <a:r>
              <a:rPr lang="en-US" sz="2000" dirty="0"/>
              <a:t>Now it’s time to record the appointment in HSRM.</a:t>
            </a:r>
          </a:p>
          <a:p>
            <a:r>
              <a:rPr lang="en-US" sz="2000" dirty="0"/>
              <a:t>Within the Vertical Components Menu, select Options, and then select Record Appointment. </a:t>
            </a:r>
          </a:p>
          <a:p>
            <a:endParaRPr lang="en-US" dirty="0"/>
          </a:p>
          <a:p>
            <a:endParaRPr lang="en-US" dirty="0"/>
          </a:p>
          <a:p>
            <a:pPr marL="0" indent="0">
              <a:buNone/>
            </a:pPr>
            <a:endParaRPr lang="en-US" dirty="0"/>
          </a:p>
          <a:p>
            <a:r>
              <a:rPr lang="en-US" sz="2000" dirty="0"/>
              <a:t>Once you have completed all required field, select Update in the bottom right corner to save changes. </a:t>
            </a:r>
          </a:p>
          <a:p>
            <a:endParaRPr lang="en-US" sz="2000" dirty="0"/>
          </a:p>
          <a:p>
            <a:endParaRPr lang="en-US" dirty="0"/>
          </a:p>
        </p:txBody>
      </p:sp>
      <p:sp>
        <p:nvSpPr>
          <p:cNvPr id="4" name="Slide Number Placeholder 3">
            <a:extLst>
              <a:ext uri="{FF2B5EF4-FFF2-40B4-BE49-F238E27FC236}">
                <a16:creationId xmlns:a16="http://schemas.microsoft.com/office/drawing/2014/main" id="{D7AE868F-A4B7-4511-B5AF-0A1B8493BF4E}"/>
              </a:ext>
            </a:extLst>
          </p:cNvPr>
          <p:cNvSpPr>
            <a:spLocks noGrp="1"/>
          </p:cNvSpPr>
          <p:nvPr>
            <p:ph type="sldNum" sz="quarter" idx="4"/>
          </p:nvPr>
        </p:nvSpPr>
        <p:spPr/>
        <p:txBody>
          <a:bodyPr/>
          <a:lstStyle/>
          <a:p>
            <a:fld id="{9B8B01BA-673E-4211-9E64-C22898E6AF66}" type="slidenum">
              <a:rPr lang="en-US" smtClean="0"/>
              <a:pPr/>
              <a:t>51</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8F8285A5-6CC9-42F5-8A1A-DEF81E6E8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224" y="1704936"/>
            <a:ext cx="3679773" cy="172406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AEC929A-F3CB-4E87-9C35-76F506429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873" y="3797300"/>
            <a:ext cx="4508732" cy="2222498"/>
          </a:xfrm>
          <a:prstGeom prst="rect">
            <a:avLst/>
          </a:prstGeom>
        </p:spPr>
      </p:pic>
    </p:spTree>
    <p:extLst>
      <p:ext uri="{BB962C8B-B14F-4D97-AF65-F5344CB8AC3E}">
        <p14:creationId xmlns:p14="http://schemas.microsoft.com/office/powerpoint/2010/main" val="1496284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85EAB0-F6C7-4A77-8DC5-F2CDDF056C5F}"/>
              </a:ext>
            </a:extLst>
          </p:cNvPr>
          <p:cNvSpPr>
            <a:spLocks noGrp="1"/>
          </p:cNvSpPr>
          <p:nvPr>
            <p:ph idx="1"/>
          </p:nvPr>
        </p:nvSpPr>
        <p:spPr/>
        <p:txBody>
          <a:bodyPr>
            <a:normAutofit/>
          </a:bodyPr>
          <a:lstStyle/>
          <a:p>
            <a:r>
              <a:rPr lang="en-US" sz="2000" dirty="0"/>
              <a:t>Once the page reloads, verify that the status has changed to First Appointment Made</a:t>
            </a:r>
            <a:r>
              <a:rPr lang="en-US" sz="1800" dirty="0"/>
              <a:t>.</a:t>
            </a:r>
          </a:p>
        </p:txBody>
      </p:sp>
      <p:sp>
        <p:nvSpPr>
          <p:cNvPr id="4" name="Slide Number Placeholder 3">
            <a:extLst>
              <a:ext uri="{FF2B5EF4-FFF2-40B4-BE49-F238E27FC236}">
                <a16:creationId xmlns:a16="http://schemas.microsoft.com/office/drawing/2014/main" id="{00FBEE07-C04F-46E0-9794-042D06739B7B}"/>
              </a:ext>
            </a:extLst>
          </p:cNvPr>
          <p:cNvSpPr>
            <a:spLocks noGrp="1"/>
          </p:cNvSpPr>
          <p:nvPr>
            <p:ph type="sldNum" sz="quarter" idx="4"/>
          </p:nvPr>
        </p:nvSpPr>
        <p:spPr/>
        <p:txBody>
          <a:bodyPr/>
          <a:lstStyle/>
          <a:p>
            <a:fld id="{9B8B01BA-673E-4211-9E64-C22898E6AF66}" type="slidenum">
              <a:rPr lang="en-US" smtClean="0"/>
              <a:pPr/>
              <a:t>52</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34B6D1DC-650B-41AF-B272-8B13A6C92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332" y="1715590"/>
            <a:ext cx="5629862" cy="3921382"/>
          </a:xfrm>
          <a:prstGeom prst="rect">
            <a:avLst/>
          </a:prstGeom>
        </p:spPr>
      </p:pic>
    </p:spTree>
    <p:extLst>
      <p:ext uri="{BB962C8B-B14F-4D97-AF65-F5344CB8AC3E}">
        <p14:creationId xmlns:p14="http://schemas.microsoft.com/office/powerpoint/2010/main" val="2557663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2C05F-E459-4233-8525-4495EF8D9D0D}"/>
              </a:ext>
            </a:extLst>
          </p:cNvPr>
          <p:cNvSpPr>
            <a:spLocks noGrp="1"/>
          </p:cNvSpPr>
          <p:nvPr>
            <p:ph type="title"/>
          </p:nvPr>
        </p:nvSpPr>
        <p:spPr/>
        <p:txBody>
          <a:bodyPr>
            <a:normAutofit/>
          </a:bodyPr>
          <a:lstStyle/>
          <a:p>
            <a:r>
              <a:rPr lang="en-US" sz="2400" dirty="0"/>
              <a:t>Generating an HSRM Offline Referral Form and </a:t>
            </a:r>
            <a:r>
              <a:rPr lang="en-US" sz="2400" dirty="0" err="1"/>
              <a:t>RefDoc</a:t>
            </a:r>
            <a:r>
              <a:rPr lang="en-US" sz="2400" dirty="0"/>
              <a:t> Package </a:t>
            </a:r>
          </a:p>
        </p:txBody>
      </p:sp>
      <p:sp>
        <p:nvSpPr>
          <p:cNvPr id="3" name="Content Placeholder 2">
            <a:extLst>
              <a:ext uri="{FF2B5EF4-FFF2-40B4-BE49-F238E27FC236}">
                <a16:creationId xmlns:a16="http://schemas.microsoft.com/office/drawing/2014/main" id="{CD79B91E-0129-4F1A-B0FB-508A41179FCC}"/>
              </a:ext>
            </a:extLst>
          </p:cNvPr>
          <p:cNvSpPr>
            <a:spLocks noGrp="1"/>
          </p:cNvSpPr>
          <p:nvPr>
            <p:ph idx="1"/>
          </p:nvPr>
        </p:nvSpPr>
        <p:spPr/>
        <p:txBody>
          <a:bodyPr/>
          <a:lstStyle/>
          <a:p>
            <a:r>
              <a:rPr lang="en-US" sz="2000" dirty="0"/>
              <a:t>Lastly, the referral information should be sent to the community provider. Unless a community provider is using HSRM, they will need to receive this information via the Offline Referral Form.</a:t>
            </a:r>
          </a:p>
          <a:p>
            <a:r>
              <a:rPr lang="en-US" sz="2000" dirty="0"/>
              <a:t>The form will open in Adobe Acrobat and can be printed from there directly. Any updates needed to the Offline Referral form can be made using Adobe Pro. </a:t>
            </a:r>
          </a:p>
          <a:p>
            <a:endParaRPr lang="en-US" dirty="0"/>
          </a:p>
        </p:txBody>
      </p:sp>
      <p:sp>
        <p:nvSpPr>
          <p:cNvPr id="4" name="Slide Number Placeholder 3">
            <a:extLst>
              <a:ext uri="{FF2B5EF4-FFF2-40B4-BE49-F238E27FC236}">
                <a16:creationId xmlns:a16="http://schemas.microsoft.com/office/drawing/2014/main" id="{9959247E-B304-49D1-A507-D3F6FF528E73}"/>
              </a:ext>
            </a:extLst>
          </p:cNvPr>
          <p:cNvSpPr>
            <a:spLocks noGrp="1"/>
          </p:cNvSpPr>
          <p:nvPr>
            <p:ph type="sldNum" sz="quarter" idx="4"/>
          </p:nvPr>
        </p:nvSpPr>
        <p:spPr/>
        <p:txBody>
          <a:bodyPr/>
          <a:lstStyle/>
          <a:p>
            <a:fld id="{9B8B01BA-673E-4211-9E64-C22898E6AF66}" type="slidenum">
              <a:rPr lang="en-US" smtClean="0"/>
              <a:pPr/>
              <a:t>53</a:t>
            </a:fld>
            <a:endParaRPr lang="en-US"/>
          </a:p>
        </p:txBody>
      </p:sp>
      <p:pic>
        <p:nvPicPr>
          <p:cNvPr id="6" name="Picture 5" descr="A screenshot of a cell phone&#10;&#10;Description automatically generated">
            <a:extLst>
              <a:ext uri="{FF2B5EF4-FFF2-40B4-BE49-F238E27FC236}">
                <a16:creationId xmlns:a16="http://schemas.microsoft.com/office/drawing/2014/main" id="{1F156456-298B-453A-ADE1-3D158E59A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57" y="2554706"/>
            <a:ext cx="4435043" cy="315387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1C1E686-DB8E-4045-9834-EAB8778429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766" y="2627697"/>
            <a:ext cx="3589471" cy="3080885"/>
          </a:xfrm>
          <a:prstGeom prst="rect">
            <a:avLst/>
          </a:prstGeom>
        </p:spPr>
      </p:pic>
    </p:spTree>
    <p:extLst>
      <p:ext uri="{BB962C8B-B14F-4D97-AF65-F5344CB8AC3E}">
        <p14:creationId xmlns:p14="http://schemas.microsoft.com/office/powerpoint/2010/main" val="1717654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0C86A-DF1A-4E49-B212-4D6DF31F56FC}"/>
              </a:ext>
            </a:extLst>
          </p:cNvPr>
          <p:cNvSpPr>
            <a:spLocks noGrp="1"/>
          </p:cNvSpPr>
          <p:nvPr>
            <p:ph idx="1"/>
          </p:nvPr>
        </p:nvSpPr>
        <p:spPr/>
        <p:txBody>
          <a:bodyPr>
            <a:normAutofit/>
          </a:bodyPr>
          <a:lstStyle/>
          <a:p>
            <a:r>
              <a:rPr lang="en-US" sz="1800" dirty="0"/>
              <a:t>If the provider is not using HSRM, send the REFDOC package along with the Offline referral form.</a:t>
            </a:r>
          </a:p>
          <a:p>
            <a:r>
              <a:rPr lang="en-US" sz="1800" dirty="0"/>
              <a:t>If the provider is using HSRM, the Request Manager can upload the REFDOC package under the Add/View Documents for the provider to review. </a:t>
            </a:r>
          </a:p>
          <a:p>
            <a:r>
              <a:rPr lang="en-US" sz="1800" dirty="0"/>
              <a:t>The REFDOC package should include:</a:t>
            </a:r>
          </a:p>
          <a:p>
            <a:pPr lvl="1"/>
            <a:r>
              <a:rPr lang="en-US" sz="1800" dirty="0"/>
              <a:t>Community Care Consult</a:t>
            </a:r>
          </a:p>
          <a:p>
            <a:pPr lvl="1"/>
            <a:r>
              <a:rPr lang="en-US" sz="1800" dirty="0"/>
              <a:t>Required Medical Documentation</a:t>
            </a:r>
          </a:p>
          <a:p>
            <a:pPr lvl="1"/>
            <a:r>
              <a:rPr lang="en-US" sz="1800" dirty="0"/>
              <a:t>Veteran’s Demographics </a:t>
            </a:r>
          </a:p>
          <a:p>
            <a:pPr marL="457200" lvl="1" indent="0">
              <a:buNone/>
            </a:pPr>
            <a:endParaRPr lang="en-US" sz="1800" dirty="0"/>
          </a:p>
        </p:txBody>
      </p:sp>
      <p:sp>
        <p:nvSpPr>
          <p:cNvPr id="4" name="Slide Number Placeholder 3">
            <a:extLst>
              <a:ext uri="{FF2B5EF4-FFF2-40B4-BE49-F238E27FC236}">
                <a16:creationId xmlns:a16="http://schemas.microsoft.com/office/drawing/2014/main" id="{F34A6829-3334-456D-9D2E-AFB039F615D0}"/>
              </a:ext>
            </a:extLst>
          </p:cNvPr>
          <p:cNvSpPr>
            <a:spLocks noGrp="1"/>
          </p:cNvSpPr>
          <p:nvPr>
            <p:ph type="sldNum" sz="quarter" idx="4"/>
          </p:nvPr>
        </p:nvSpPr>
        <p:spPr/>
        <p:txBody>
          <a:bodyPr/>
          <a:lstStyle/>
          <a:p>
            <a:fld id="{9B8B01BA-673E-4211-9E64-C22898E6AF66}" type="slidenum">
              <a:rPr lang="en-US" smtClean="0"/>
              <a:pPr/>
              <a:t>54</a:t>
            </a:fld>
            <a:endParaRPr lang="en-US"/>
          </a:p>
        </p:txBody>
      </p:sp>
      <p:pic>
        <p:nvPicPr>
          <p:cNvPr id="6" name="Picture 5" descr="A screenshot of a social media post&#10;&#10;Description automatically generated">
            <a:extLst>
              <a:ext uri="{FF2B5EF4-FFF2-40B4-BE49-F238E27FC236}">
                <a16:creationId xmlns:a16="http://schemas.microsoft.com/office/drawing/2014/main" id="{ADC97EC6-C693-43B6-87CE-27F4E5A57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516" y="2798956"/>
            <a:ext cx="4064209" cy="3068445"/>
          </a:xfrm>
          <a:prstGeom prst="rect">
            <a:avLst/>
          </a:prstGeom>
        </p:spPr>
      </p:pic>
    </p:spTree>
    <p:extLst>
      <p:ext uri="{BB962C8B-B14F-4D97-AF65-F5344CB8AC3E}">
        <p14:creationId xmlns:p14="http://schemas.microsoft.com/office/powerpoint/2010/main" val="3457376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B5FF-FAB1-4103-8350-CDE343411974}"/>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CDF25A56-745B-474E-92C8-72CE55E6554E}"/>
              </a:ext>
            </a:extLst>
          </p:cNvPr>
          <p:cNvSpPr>
            <a:spLocks noGrp="1"/>
          </p:cNvSpPr>
          <p:nvPr>
            <p:ph idx="1"/>
          </p:nvPr>
        </p:nvSpPr>
        <p:spPr/>
        <p:txBody>
          <a:bodyPr/>
          <a:lstStyle/>
          <a:p>
            <a:r>
              <a:rPr lang="en-US" dirty="0"/>
              <a:t>You have successfully scheduled your Community Care VAOS Appointment Request. </a:t>
            </a:r>
          </a:p>
          <a:p>
            <a:r>
              <a:rPr lang="en-US" dirty="0"/>
              <a:t>To process another request, navigate back to the Community Care que in Scheduling Manager.  </a:t>
            </a:r>
          </a:p>
        </p:txBody>
      </p:sp>
      <p:sp>
        <p:nvSpPr>
          <p:cNvPr id="4" name="Slide Number Placeholder 3">
            <a:extLst>
              <a:ext uri="{FF2B5EF4-FFF2-40B4-BE49-F238E27FC236}">
                <a16:creationId xmlns:a16="http://schemas.microsoft.com/office/drawing/2014/main" id="{18DA18D2-D217-4A94-A9AB-31447E838483}"/>
              </a:ext>
            </a:extLst>
          </p:cNvPr>
          <p:cNvSpPr>
            <a:spLocks noGrp="1"/>
          </p:cNvSpPr>
          <p:nvPr>
            <p:ph type="sldNum" sz="quarter" idx="4"/>
          </p:nvPr>
        </p:nvSpPr>
        <p:spPr/>
        <p:txBody>
          <a:bodyPr/>
          <a:lstStyle/>
          <a:p>
            <a:fld id="{9B8B01BA-673E-4211-9E64-C22898E6AF66}" type="slidenum">
              <a:rPr lang="en-US" smtClean="0"/>
              <a:pPr/>
              <a:t>55</a:t>
            </a:fld>
            <a:endParaRPr lang="en-US"/>
          </a:p>
        </p:txBody>
      </p:sp>
      <p:pic>
        <p:nvPicPr>
          <p:cNvPr id="6" name="Graphic 5" descr="Checkmark">
            <a:extLst>
              <a:ext uri="{FF2B5EF4-FFF2-40B4-BE49-F238E27FC236}">
                <a16:creationId xmlns:a16="http://schemas.microsoft.com/office/drawing/2014/main" id="{4D68031E-E5CC-4F90-8426-0661A832C7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6172" y="3305197"/>
            <a:ext cx="2406315" cy="2406315"/>
          </a:xfrm>
          <a:prstGeom prst="rect">
            <a:avLst/>
          </a:prstGeom>
        </p:spPr>
      </p:pic>
    </p:spTree>
    <p:extLst>
      <p:ext uri="{BB962C8B-B14F-4D97-AF65-F5344CB8AC3E}">
        <p14:creationId xmlns:p14="http://schemas.microsoft.com/office/powerpoint/2010/main" val="1128034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2FD8-B8A9-4DC4-BEF6-A6D230FA04E1}"/>
              </a:ext>
            </a:extLst>
          </p:cNvPr>
          <p:cNvSpPr>
            <a:spLocks noGrp="1"/>
          </p:cNvSpPr>
          <p:nvPr>
            <p:ph type="title"/>
          </p:nvPr>
        </p:nvSpPr>
        <p:spPr/>
        <p:txBody>
          <a:bodyPr/>
          <a:lstStyle/>
          <a:p>
            <a:r>
              <a:rPr lang="en-US"/>
              <a:t>CC VAOS and SM Resources</a:t>
            </a:r>
          </a:p>
        </p:txBody>
      </p:sp>
      <p:sp>
        <p:nvSpPr>
          <p:cNvPr id="3" name="Content Placeholder 2">
            <a:extLst>
              <a:ext uri="{FF2B5EF4-FFF2-40B4-BE49-F238E27FC236}">
                <a16:creationId xmlns:a16="http://schemas.microsoft.com/office/drawing/2014/main" id="{1F6826CC-869B-4A15-B260-CC31151F1642}"/>
              </a:ext>
            </a:extLst>
          </p:cNvPr>
          <p:cNvSpPr>
            <a:spLocks noGrp="1"/>
          </p:cNvSpPr>
          <p:nvPr>
            <p:ph idx="1"/>
          </p:nvPr>
        </p:nvSpPr>
        <p:spPr/>
        <p:txBody>
          <a:bodyPr>
            <a:normAutofit/>
          </a:bodyPr>
          <a:lstStyle/>
          <a:p>
            <a:pPr marL="12700">
              <a:lnSpc>
                <a:spcPct val="100000"/>
              </a:lnSpc>
              <a:spcBef>
                <a:spcPts val="700"/>
              </a:spcBef>
            </a:pPr>
            <a:r>
              <a:rPr lang="en-US" sz="2000" b="1" spc="-10">
                <a:latin typeface="Segoe UI"/>
                <a:cs typeface="Segoe UI"/>
              </a:rPr>
              <a:t>Key </a:t>
            </a:r>
            <a:r>
              <a:rPr lang="en-US" sz="2000" b="1">
                <a:latin typeface="Segoe UI"/>
                <a:cs typeface="Segoe UI"/>
              </a:rPr>
              <a:t>Documents </a:t>
            </a:r>
            <a:r>
              <a:rPr lang="en-US" sz="2000" b="1" spc="-5">
                <a:latin typeface="Segoe UI"/>
                <a:cs typeface="Segoe UI"/>
              </a:rPr>
              <a:t>are located</a:t>
            </a:r>
            <a:r>
              <a:rPr lang="en-US" sz="2000" b="1" spc="-25">
                <a:latin typeface="Segoe UI"/>
                <a:cs typeface="Segoe UI"/>
              </a:rPr>
              <a:t> </a:t>
            </a:r>
            <a:r>
              <a:rPr lang="en-US" sz="2000" b="1" spc="-5">
                <a:latin typeface="Segoe UI"/>
                <a:cs typeface="Segoe UI"/>
              </a:rPr>
              <a:t>here:</a:t>
            </a:r>
            <a:endParaRPr lang="en-US" sz="2000">
              <a:latin typeface="Segoe UI"/>
              <a:cs typeface="Segoe UI"/>
            </a:endParaRPr>
          </a:p>
          <a:p>
            <a:pPr lvl="1"/>
            <a:r>
              <a:rPr lang="en-US" sz="2000" u="sng">
                <a:solidFill>
                  <a:srgbClr val="0000FF"/>
                </a:solidFill>
                <a:hlinkClick r:id="rId3">
                  <a:extLst>
                    <a:ext uri="{A12FA001-AC4F-418D-AE19-62706E023703}">
                      <ahyp:hlinkClr xmlns:ahyp="http://schemas.microsoft.com/office/drawing/2018/hyperlinkcolor" val="tx"/>
                    </a:ext>
                  </a:extLst>
                </a:hlinkClick>
              </a:rPr>
              <a:t>CI Solutions Page</a:t>
            </a:r>
            <a:r>
              <a:rPr lang="en-US" sz="2000">
                <a:solidFill>
                  <a:srgbClr val="0000FF"/>
                </a:solidFill>
              </a:rPr>
              <a:t> </a:t>
            </a:r>
          </a:p>
          <a:p>
            <a:pPr lvl="1"/>
            <a:r>
              <a:rPr lang="en-US" sz="2000" u="sng">
                <a:solidFill>
                  <a:srgbClr val="0000FF"/>
                </a:solidFill>
                <a:hlinkClick r:id="rId4">
                  <a:extLst>
                    <a:ext uri="{A12FA001-AC4F-418D-AE19-62706E023703}">
                      <ahyp:hlinkClr xmlns:ahyp="http://schemas.microsoft.com/office/drawing/2018/hyperlinkcolor" val="tx"/>
                    </a:ext>
                  </a:extLst>
                </a:hlinkClick>
              </a:rPr>
              <a:t>Community Care Hub</a:t>
            </a:r>
            <a:endParaRPr lang="en-US" sz="2000">
              <a:solidFill>
                <a:srgbClr val="0000FF"/>
              </a:solidFill>
            </a:endParaRPr>
          </a:p>
          <a:p>
            <a:pPr lvl="1"/>
            <a:r>
              <a:rPr lang="en-US" sz="2000" u="sng">
                <a:solidFill>
                  <a:srgbClr val="0000FF"/>
                </a:solidFill>
                <a:hlinkClick r:id="rId5">
                  <a:extLst>
                    <a:ext uri="{A12FA001-AC4F-418D-AE19-62706E023703}">
                      <ahyp:hlinkClr xmlns:ahyp="http://schemas.microsoft.com/office/drawing/2018/hyperlinkcolor" val="tx"/>
                    </a:ext>
                  </a:extLst>
                </a:hlinkClick>
              </a:rPr>
              <a:t>Office of  Community Care Field Guidebook</a:t>
            </a:r>
            <a:endParaRPr lang="en-US" sz="2000">
              <a:solidFill>
                <a:srgbClr val="0000FF"/>
              </a:solidFill>
            </a:endParaRPr>
          </a:p>
          <a:p>
            <a:pPr lvl="1"/>
            <a:r>
              <a:rPr lang="en-US" sz="2000" u="sng">
                <a:solidFill>
                  <a:srgbClr val="0000FF"/>
                </a:solidFill>
                <a:hlinkClick r:id="rId6">
                  <a:extLst>
                    <a:ext uri="{A12FA001-AC4F-418D-AE19-62706E023703}">
                      <ahyp:hlinkClr xmlns:ahyp="http://schemas.microsoft.com/office/drawing/2018/hyperlinkcolor" val="tx"/>
                    </a:ext>
                  </a:extLst>
                </a:hlinkClick>
              </a:rPr>
              <a:t>Connected Care VAOS SharePoint</a:t>
            </a:r>
            <a:endParaRPr lang="en-US" sz="2000" u="heavy" spc="-25">
              <a:solidFill>
                <a:srgbClr val="0000FF"/>
              </a:solidFill>
              <a:uFill>
                <a:solidFill>
                  <a:srgbClr val="0000FF"/>
                </a:solidFill>
              </a:uFill>
              <a:cs typeface="Segoe UI"/>
              <a:hlinkClick r:id="rId3">
                <a:extLst>
                  <a:ext uri="{A12FA001-AC4F-418D-AE19-62706E023703}">
                    <ahyp:hlinkClr xmlns:ahyp="http://schemas.microsoft.com/office/drawing/2018/hyperlinkcolor" val="tx"/>
                  </a:ext>
                </a:extLst>
              </a:hlinkClick>
            </a:endParaRPr>
          </a:p>
          <a:p>
            <a:pPr>
              <a:lnSpc>
                <a:spcPct val="100000"/>
              </a:lnSpc>
              <a:spcBef>
                <a:spcPts val="30"/>
              </a:spcBef>
              <a:buFont typeface="Arial"/>
              <a:buChar char="•"/>
            </a:pPr>
            <a:endParaRPr lang="en-US" sz="1800">
              <a:latin typeface="Segoe UI"/>
              <a:cs typeface="Segoe UI"/>
            </a:endParaRPr>
          </a:p>
          <a:p>
            <a:pPr marL="12700">
              <a:lnSpc>
                <a:spcPct val="100000"/>
              </a:lnSpc>
              <a:spcBef>
                <a:spcPts val="5"/>
              </a:spcBef>
            </a:pPr>
            <a:r>
              <a:rPr lang="en-US" sz="2000" b="1">
                <a:latin typeface="Segoe UI"/>
                <a:cs typeface="Segoe UI"/>
              </a:rPr>
              <a:t>If </a:t>
            </a:r>
            <a:r>
              <a:rPr lang="en-US" sz="2000" b="1" spc="-5">
                <a:latin typeface="Segoe UI"/>
                <a:cs typeface="Segoe UI"/>
              </a:rPr>
              <a:t>you </a:t>
            </a:r>
            <a:r>
              <a:rPr lang="en-US" sz="2000" b="1" spc="-10">
                <a:latin typeface="Segoe UI"/>
                <a:cs typeface="Segoe UI"/>
              </a:rPr>
              <a:t>have </a:t>
            </a:r>
            <a:r>
              <a:rPr lang="en-US" sz="2000" b="1">
                <a:latin typeface="Segoe UI"/>
                <a:cs typeface="Segoe UI"/>
              </a:rPr>
              <a:t>any </a:t>
            </a:r>
            <a:r>
              <a:rPr lang="en-US" sz="2000" b="1" spc="-5">
                <a:latin typeface="Segoe UI"/>
                <a:cs typeface="Segoe UI"/>
              </a:rPr>
              <a:t>questions,</a:t>
            </a:r>
            <a:r>
              <a:rPr lang="en-US" sz="2000" b="1" spc="-55">
                <a:latin typeface="Segoe UI"/>
                <a:cs typeface="Segoe UI"/>
              </a:rPr>
              <a:t> </a:t>
            </a:r>
            <a:r>
              <a:rPr lang="en-US" sz="2000" b="1" spc="-5">
                <a:latin typeface="Segoe UI"/>
                <a:cs typeface="Segoe UI"/>
              </a:rPr>
              <a:t>contact:</a:t>
            </a:r>
            <a:endParaRPr lang="en-US" sz="2000">
              <a:latin typeface="Segoe UI"/>
              <a:cs typeface="Segoe UI"/>
            </a:endParaRPr>
          </a:p>
          <a:p>
            <a:pPr marL="299085" indent="-287020">
              <a:lnSpc>
                <a:spcPct val="100000"/>
              </a:lnSpc>
              <a:spcBef>
                <a:spcPts val="600"/>
              </a:spcBef>
              <a:buFont typeface="Arial"/>
              <a:buChar char="•"/>
              <a:tabLst>
                <a:tab pos="299085" algn="l"/>
                <a:tab pos="299720" algn="l"/>
              </a:tabLst>
            </a:pPr>
            <a:r>
              <a:rPr lang="en-US" sz="2000" spc="-5">
                <a:latin typeface="Segoe UI"/>
                <a:cs typeface="Segoe UI"/>
              </a:rPr>
              <a:t>Business issues:</a:t>
            </a:r>
            <a:r>
              <a:rPr lang="en-US" sz="2000" spc="-40">
                <a:solidFill>
                  <a:srgbClr val="0000FF"/>
                </a:solidFill>
                <a:latin typeface="Segoe UI"/>
                <a:cs typeface="Segoe UI"/>
              </a:rPr>
              <a:t> </a:t>
            </a:r>
            <a:r>
              <a:rPr lang="en-US" sz="2000" u="heavy" spc="-10">
                <a:solidFill>
                  <a:srgbClr val="0000FF"/>
                </a:solidFill>
                <a:uFill>
                  <a:solidFill>
                    <a:srgbClr val="0000FF"/>
                  </a:solidFill>
                </a:uFill>
                <a:latin typeface="Segoe UI"/>
                <a:cs typeface="Segoe UI"/>
                <a:hlinkClick r:id="rId7"/>
              </a:rPr>
              <a:t>CCVAOSSupport@va.gov</a:t>
            </a:r>
            <a:endParaRPr lang="en-US" sz="2000">
              <a:latin typeface="Segoe UI"/>
              <a:cs typeface="Segoe UI"/>
            </a:endParaRPr>
          </a:p>
          <a:p>
            <a:pPr marL="299085" indent="-287020">
              <a:lnSpc>
                <a:spcPct val="100000"/>
              </a:lnSpc>
              <a:spcBef>
                <a:spcPts val="600"/>
              </a:spcBef>
              <a:buFont typeface="Arial"/>
              <a:buChar char="•"/>
              <a:tabLst>
                <a:tab pos="299085" algn="l"/>
                <a:tab pos="299720" algn="l"/>
              </a:tabLst>
            </a:pPr>
            <a:r>
              <a:rPr lang="en-US" sz="2000" spc="-25">
                <a:latin typeface="Segoe UI"/>
                <a:cs typeface="Segoe UI"/>
              </a:rPr>
              <a:t>Technical </a:t>
            </a:r>
            <a:r>
              <a:rPr lang="en-US" sz="2000" spc="-5">
                <a:latin typeface="Segoe UI"/>
                <a:cs typeface="Segoe UI"/>
              </a:rPr>
              <a:t>issues:</a:t>
            </a:r>
            <a:r>
              <a:rPr lang="en-US" sz="2000" spc="-20">
                <a:solidFill>
                  <a:srgbClr val="0000FF"/>
                </a:solidFill>
                <a:latin typeface="Segoe UI"/>
                <a:cs typeface="Segoe UI"/>
              </a:rPr>
              <a:t> </a:t>
            </a:r>
            <a:r>
              <a:rPr lang="en-US" sz="2000" u="heavy" spc="-20">
                <a:solidFill>
                  <a:srgbClr val="0000FF"/>
                </a:solidFill>
                <a:uFill>
                  <a:solidFill>
                    <a:srgbClr val="0000FF"/>
                  </a:solidFill>
                </a:uFill>
                <a:latin typeface="Segoe UI"/>
                <a:cs typeface="Segoe UI"/>
                <a:hlinkClick r:id="rId8"/>
              </a:rPr>
              <a:t>VAR_Release_Team@va.gov</a:t>
            </a:r>
            <a:endParaRPr lang="en-US" sz="2000">
              <a:latin typeface="Segoe UI"/>
              <a:cs typeface="Segoe UI"/>
            </a:endParaRPr>
          </a:p>
          <a:p>
            <a:endParaRPr lang="en-US"/>
          </a:p>
        </p:txBody>
      </p:sp>
      <p:sp>
        <p:nvSpPr>
          <p:cNvPr id="4" name="Slide Number Placeholder 3">
            <a:extLst>
              <a:ext uri="{FF2B5EF4-FFF2-40B4-BE49-F238E27FC236}">
                <a16:creationId xmlns:a16="http://schemas.microsoft.com/office/drawing/2014/main" id="{FCF45459-7B18-425C-A5D5-B41F47EFC7E3}"/>
              </a:ext>
            </a:extLst>
          </p:cNvPr>
          <p:cNvSpPr>
            <a:spLocks noGrp="1"/>
          </p:cNvSpPr>
          <p:nvPr>
            <p:ph type="sldNum" sz="quarter" idx="10"/>
          </p:nvPr>
        </p:nvSpPr>
        <p:spPr/>
        <p:txBody>
          <a:bodyPr/>
          <a:lstStyle/>
          <a:p>
            <a:fld id="{9B8B01BA-673E-4211-9E64-C22898E6AF66}" type="slidenum">
              <a:rPr lang="en-US" smtClean="0"/>
              <a:pPr/>
              <a:t>56</a:t>
            </a:fld>
            <a:endParaRPr lang="en-US"/>
          </a:p>
        </p:txBody>
      </p:sp>
    </p:spTree>
    <p:extLst>
      <p:ext uri="{BB962C8B-B14F-4D97-AF65-F5344CB8AC3E}">
        <p14:creationId xmlns:p14="http://schemas.microsoft.com/office/powerpoint/2010/main" val="30039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EAE75-05D7-4BF9-9A05-FFF113053FCF}"/>
              </a:ext>
            </a:extLst>
          </p:cNvPr>
          <p:cNvSpPr>
            <a:spLocks noGrp="1"/>
          </p:cNvSpPr>
          <p:nvPr>
            <p:ph type="title"/>
          </p:nvPr>
        </p:nvSpPr>
        <p:spPr/>
        <p:txBody>
          <a:bodyPr/>
          <a:lstStyle/>
          <a:p>
            <a:r>
              <a:rPr lang="en-US"/>
              <a:t>Frequently Asked Questions (FAQs)</a:t>
            </a:r>
          </a:p>
        </p:txBody>
      </p:sp>
      <p:sp>
        <p:nvSpPr>
          <p:cNvPr id="3" name="Content Placeholder 2">
            <a:extLst>
              <a:ext uri="{FF2B5EF4-FFF2-40B4-BE49-F238E27FC236}">
                <a16:creationId xmlns:a16="http://schemas.microsoft.com/office/drawing/2014/main" id="{ABDB0F00-307B-440F-96C3-E94F5F7A6255}"/>
              </a:ext>
            </a:extLst>
          </p:cNvPr>
          <p:cNvSpPr>
            <a:spLocks noGrp="1"/>
          </p:cNvSpPr>
          <p:nvPr>
            <p:ph idx="1"/>
          </p:nvPr>
        </p:nvSpPr>
        <p:spPr/>
        <p:txBody>
          <a:bodyPr>
            <a:normAutofit lnSpcReduction="10000"/>
          </a:bodyPr>
          <a:lstStyle/>
          <a:p>
            <a:pPr marL="469265" indent="-457200">
              <a:lnSpc>
                <a:spcPct val="120000"/>
              </a:lnSpc>
              <a:spcBef>
                <a:spcPts val="95"/>
              </a:spcBef>
              <a:tabLst>
                <a:tab pos="355600" algn="l"/>
                <a:tab pos="356235" algn="l"/>
              </a:tabLst>
            </a:pPr>
            <a:r>
              <a:rPr lang="en-US" sz="2000" spc="-5">
                <a:latin typeface="Segoe UI" panose="020B0502040204020203" pitchFamily="34" charset="0"/>
                <a:cs typeface="Segoe UI" panose="020B0502040204020203" pitchFamily="34" charset="0"/>
              </a:rPr>
              <a:t>When will </a:t>
            </a:r>
            <a:r>
              <a:rPr lang="en-US" sz="2000" spc="-35">
                <a:latin typeface="Segoe UI" panose="020B0502040204020203" pitchFamily="34" charset="0"/>
                <a:cs typeface="Segoe UI" panose="020B0502040204020203" pitchFamily="34" charset="0"/>
              </a:rPr>
              <a:t>VAOS for CC appointment requests </a:t>
            </a:r>
            <a:r>
              <a:rPr lang="en-US" sz="2000" spc="-60">
                <a:latin typeface="Segoe UI" panose="020B0502040204020203" pitchFamily="34" charset="0"/>
                <a:cs typeface="Segoe UI" panose="020B0502040204020203" pitchFamily="34" charset="0"/>
              </a:rPr>
              <a:t>“go</a:t>
            </a:r>
            <a:r>
              <a:rPr lang="en-US" sz="2000" spc="100">
                <a:latin typeface="Segoe UI" panose="020B0502040204020203" pitchFamily="34" charset="0"/>
                <a:cs typeface="Segoe UI" panose="020B0502040204020203" pitchFamily="34" charset="0"/>
              </a:rPr>
              <a:t> </a:t>
            </a:r>
            <a:r>
              <a:rPr lang="en-US" sz="2000" spc="-10">
                <a:latin typeface="Segoe UI" panose="020B0502040204020203" pitchFamily="34" charset="0"/>
                <a:cs typeface="Segoe UI" panose="020B0502040204020203" pitchFamily="34" charset="0"/>
              </a:rPr>
              <a:t>live”?</a:t>
            </a:r>
            <a:endParaRPr lang="en-US" sz="2000">
              <a:latin typeface="Segoe UI" panose="020B0502040204020203" pitchFamily="34" charset="0"/>
              <a:cs typeface="Segoe UI" panose="020B0502040204020203" pitchFamily="34" charset="0"/>
            </a:endParaRPr>
          </a:p>
          <a:p>
            <a:pPr marL="755015" lvl="1" indent="-285750">
              <a:lnSpc>
                <a:spcPct val="120000"/>
              </a:lnSpc>
              <a:spcBef>
                <a:spcPts val="95"/>
              </a:spcBef>
              <a:tabLst>
                <a:tab pos="355600" algn="l"/>
                <a:tab pos="356235" algn="l"/>
              </a:tabLst>
            </a:pPr>
            <a:r>
              <a:rPr lang="en-US" sz="1800">
                <a:latin typeface="Segoe UI" panose="020B0502040204020203" pitchFamily="34" charset="0"/>
              </a:rPr>
              <a:t>CC VAOS will be rolled out in a phased approach. Starting August 17, 2020 with the facilities that currently scheduled community care appointments on the behalf of the Veteran, and then August 31st and September 14th to the remaining VISNs. Please see slides 9 and 10 for the detailed list.</a:t>
            </a:r>
            <a:r>
              <a:rPr lang="en-US" sz="2000">
                <a:latin typeface="Segoe UI" panose="020B0502040204020203" pitchFamily="34" charset="0"/>
                <a:cs typeface="Segoe UI" panose="020B0502040204020203" pitchFamily="34" charset="0"/>
              </a:rPr>
              <a:t> </a:t>
            </a:r>
          </a:p>
          <a:p>
            <a:pPr marL="755015" lvl="1" indent="-285750">
              <a:lnSpc>
                <a:spcPct val="120000"/>
              </a:lnSpc>
              <a:spcBef>
                <a:spcPts val="95"/>
              </a:spcBef>
              <a:tabLst>
                <a:tab pos="355600" algn="l"/>
                <a:tab pos="356235" algn="l"/>
              </a:tabLst>
            </a:pPr>
            <a:r>
              <a:rPr lang="en-US" sz="2000">
                <a:latin typeface="Segoe UI" panose="020B0502040204020203" pitchFamily="34" charset="0"/>
                <a:cs typeface="Segoe UI" panose="020B0502040204020203" pitchFamily="34" charset="0"/>
              </a:rPr>
              <a:t>All designated Request Managers complete the mandatory training and have access to  SM.</a:t>
            </a:r>
          </a:p>
          <a:p>
            <a:pPr marL="812165" lvl="1" indent="-342900">
              <a:lnSpc>
                <a:spcPct val="120000"/>
              </a:lnSpc>
              <a:spcBef>
                <a:spcPts val="95"/>
              </a:spcBef>
              <a:tabLst>
                <a:tab pos="355600" algn="l"/>
                <a:tab pos="356235" algn="l"/>
              </a:tabLst>
            </a:pPr>
            <a:r>
              <a:rPr lang="en-US" sz="2000">
                <a:latin typeface="Segoe UI" panose="020B0502040204020203" pitchFamily="34" charset="0"/>
                <a:cs typeface="Segoe UI" panose="020B0502040204020203" pitchFamily="34" charset="0"/>
              </a:rPr>
              <a:t>The facility’s VistA community care clinics are set up for audiology, nutrition, optometry,  podiatry and primary care.</a:t>
            </a:r>
          </a:p>
          <a:p>
            <a:pPr marL="812165" lvl="1" indent="-342900">
              <a:lnSpc>
                <a:spcPct val="120000"/>
              </a:lnSpc>
              <a:spcBef>
                <a:spcPts val="95"/>
              </a:spcBef>
              <a:tabLst>
                <a:tab pos="355600" algn="l"/>
                <a:tab pos="356235" algn="l"/>
              </a:tabLst>
            </a:pPr>
            <a:r>
              <a:rPr lang="en-US" sz="2000">
                <a:latin typeface="Segoe UI" panose="020B0502040204020203" pitchFamily="34" charset="0"/>
                <a:cs typeface="Segoe UI" panose="020B0502040204020203" pitchFamily="34" charset="0"/>
              </a:rPr>
              <a:t>Field Support will work with each facility POC to review and update the </a:t>
            </a:r>
            <a:r>
              <a:rPr lang="en-US" sz="2000" u="sng">
                <a:uFill>
                  <a:solidFill>
                    <a:srgbClr val="0000FF"/>
                  </a:solidFill>
                </a:uFill>
                <a:latin typeface="Segoe UI" panose="020B0502040204020203" pitchFamily="34" charset="0"/>
                <a:cs typeface="Segoe UI" panose="020B0502040204020203" pitchFamily="34" charset="0"/>
                <a:hlinkClick r:id="rId3"/>
              </a:rPr>
              <a:t>Deployment and Implementation Tracker (DIT)</a:t>
            </a:r>
            <a:r>
              <a:rPr lang="en-US" sz="2000" u="sng">
                <a:latin typeface="Segoe UI" panose="020B0502040204020203" pitchFamily="34" charset="0"/>
                <a:cs typeface="Segoe UI" panose="020B0502040204020203" pitchFamily="34" charset="0"/>
              </a:rPr>
              <a:t> </a:t>
            </a:r>
            <a:r>
              <a:rPr lang="en-US" sz="2000">
                <a:latin typeface="Segoe UI" panose="020B0502040204020203" pitchFamily="34" charset="0"/>
                <a:cs typeface="Segoe UI" panose="020B0502040204020203" pitchFamily="34" charset="0"/>
              </a:rPr>
              <a:t>business readiness and technical functionality to meet the mandated date.</a:t>
            </a:r>
          </a:p>
          <a:p>
            <a:pPr marL="812165" lvl="1" indent="-342900">
              <a:lnSpc>
                <a:spcPct val="120000"/>
              </a:lnSpc>
              <a:spcBef>
                <a:spcPts val="95"/>
              </a:spcBef>
              <a:tabLst>
                <a:tab pos="355600" algn="l"/>
                <a:tab pos="356235" algn="l"/>
              </a:tabLst>
            </a:pPr>
            <a:r>
              <a:rPr lang="en-US" sz="2000">
                <a:latin typeface="Segoe UI" panose="020B0502040204020203" pitchFamily="34" charset="0"/>
                <a:cs typeface="Segoe UI" panose="020B0502040204020203" pitchFamily="34" charset="0"/>
              </a:rPr>
              <a:t>Field Support notifies the VAOS project team to "activate" CC VAOS at the facility.</a:t>
            </a:r>
          </a:p>
          <a:p>
            <a:pPr marL="12065" indent="0">
              <a:lnSpc>
                <a:spcPct val="120000"/>
              </a:lnSpc>
              <a:spcBef>
                <a:spcPts val="95"/>
              </a:spcBef>
              <a:buNone/>
              <a:tabLst>
                <a:tab pos="355600" algn="l"/>
                <a:tab pos="356235" algn="l"/>
              </a:tabLst>
            </a:pPr>
            <a:endParaRPr lang="en-US" sz="170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4BB41E34-8A32-4E91-810E-B50485EE7D6B}"/>
              </a:ext>
            </a:extLst>
          </p:cNvPr>
          <p:cNvSpPr>
            <a:spLocks noGrp="1"/>
          </p:cNvSpPr>
          <p:nvPr>
            <p:ph type="sldNum" sz="quarter" idx="10"/>
          </p:nvPr>
        </p:nvSpPr>
        <p:spPr/>
        <p:txBody>
          <a:bodyPr/>
          <a:lstStyle/>
          <a:p>
            <a:fld id="{9B8B01BA-673E-4211-9E64-C22898E6AF66}" type="slidenum">
              <a:rPr lang="en-US" smtClean="0"/>
              <a:pPr/>
              <a:t>57</a:t>
            </a:fld>
            <a:endParaRPr lang="en-US"/>
          </a:p>
        </p:txBody>
      </p:sp>
    </p:spTree>
    <p:extLst>
      <p:ext uri="{BB962C8B-B14F-4D97-AF65-F5344CB8AC3E}">
        <p14:creationId xmlns:p14="http://schemas.microsoft.com/office/powerpoint/2010/main" val="9953789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C054-7A16-4F84-8B4D-9CDEF2DE33A4}"/>
              </a:ext>
            </a:extLst>
          </p:cNvPr>
          <p:cNvSpPr>
            <a:spLocks noGrp="1"/>
          </p:cNvSpPr>
          <p:nvPr>
            <p:ph type="title"/>
          </p:nvPr>
        </p:nvSpPr>
        <p:spPr>
          <a:xfrm>
            <a:off x="533400" y="0"/>
            <a:ext cx="7886700" cy="677091"/>
          </a:xfrm>
        </p:spPr>
        <p:txBody>
          <a:bodyPr>
            <a:normAutofit fontScale="90000"/>
          </a:bodyPr>
          <a:lstStyle/>
          <a:p>
            <a:r>
              <a:rPr lang="en-US"/>
              <a:t>Frequently Asked Questions (FAQs) Cont’d</a:t>
            </a:r>
          </a:p>
        </p:txBody>
      </p:sp>
      <p:sp>
        <p:nvSpPr>
          <p:cNvPr id="3" name="Content Placeholder 2">
            <a:extLst>
              <a:ext uri="{FF2B5EF4-FFF2-40B4-BE49-F238E27FC236}">
                <a16:creationId xmlns:a16="http://schemas.microsoft.com/office/drawing/2014/main" id="{8911FD29-E41C-4CF6-9A31-48B4029747B0}"/>
              </a:ext>
            </a:extLst>
          </p:cNvPr>
          <p:cNvSpPr>
            <a:spLocks noGrp="1"/>
          </p:cNvSpPr>
          <p:nvPr>
            <p:ph idx="1"/>
          </p:nvPr>
        </p:nvSpPr>
        <p:spPr/>
        <p:txBody>
          <a:bodyPr>
            <a:noAutofit/>
          </a:bodyPr>
          <a:lstStyle/>
          <a:p>
            <a:pPr marL="355600" indent="-343535" algn="just">
              <a:lnSpc>
                <a:spcPct val="100000"/>
              </a:lnSpc>
              <a:spcBef>
                <a:spcPts val="105"/>
              </a:spcBef>
              <a:tabLst>
                <a:tab pos="356235" algn="l"/>
              </a:tabLst>
            </a:pPr>
            <a:r>
              <a:rPr lang="en-US" sz="1800" spc="-5" dirty="0">
                <a:latin typeface="Segoe UI" panose="020B0502040204020203" pitchFamily="34" charset="0"/>
                <a:cs typeface="Segoe UI" panose="020B0502040204020203" pitchFamily="34" charset="0"/>
              </a:rPr>
              <a:t>Is </a:t>
            </a:r>
            <a:r>
              <a:rPr lang="en-US" sz="1800" spc="-25" dirty="0">
                <a:latin typeface="Segoe UI" panose="020B0502040204020203" pitchFamily="34" charset="0"/>
                <a:cs typeface="Segoe UI" panose="020B0502040204020203" pitchFamily="34" charset="0"/>
              </a:rPr>
              <a:t>CC </a:t>
            </a:r>
            <a:r>
              <a:rPr lang="en-US" sz="1800" spc="-35" dirty="0">
                <a:latin typeface="Segoe UI" panose="020B0502040204020203" pitchFamily="34" charset="0"/>
                <a:cs typeface="Segoe UI" panose="020B0502040204020203" pitchFamily="34" charset="0"/>
              </a:rPr>
              <a:t>VAOS </a:t>
            </a:r>
            <a:r>
              <a:rPr lang="en-US" sz="1800" spc="-10" dirty="0">
                <a:latin typeface="Segoe UI" panose="020B0502040204020203" pitchFamily="34" charset="0"/>
                <a:cs typeface="Segoe UI" panose="020B0502040204020203" pitchFamily="34" charset="0"/>
              </a:rPr>
              <a:t>required </a:t>
            </a:r>
            <a:r>
              <a:rPr lang="en-US" sz="1800" dirty="0">
                <a:latin typeface="Segoe UI" panose="020B0502040204020203" pitchFamily="34" charset="0"/>
                <a:cs typeface="Segoe UI" panose="020B0502040204020203" pitchFamily="34" charset="0"/>
              </a:rPr>
              <a:t>at all</a:t>
            </a:r>
            <a:r>
              <a:rPr lang="en-US" sz="1800" spc="45" dirty="0">
                <a:latin typeface="Segoe UI" panose="020B0502040204020203" pitchFamily="34" charset="0"/>
                <a:cs typeface="Segoe UI" panose="020B0502040204020203" pitchFamily="34" charset="0"/>
              </a:rPr>
              <a:t> </a:t>
            </a:r>
            <a:r>
              <a:rPr lang="en-US" sz="1800" spc="-5" dirty="0">
                <a:latin typeface="Segoe UI" panose="020B0502040204020203" pitchFamily="34" charset="0"/>
                <a:cs typeface="Segoe UI" panose="020B0502040204020203" pitchFamily="34" charset="0"/>
              </a:rPr>
              <a:t>facilities?</a:t>
            </a:r>
            <a:endParaRPr lang="en-US" sz="1800" dirty="0">
              <a:latin typeface="Segoe UI" panose="020B0502040204020203" pitchFamily="34" charset="0"/>
              <a:cs typeface="Segoe UI" panose="020B0502040204020203" pitchFamily="34" charset="0"/>
            </a:endParaRPr>
          </a:p>
          <a:p>
            <a:pPr marL="812165" marR="763270" lvl="1" indent="-342900" algn="just">
              <a:lnSpc>
                <a:spcPct val="100000"/>
              </a:lnSpc>
              <a:spcBef>
                <a:spcPts val="5"/>
              </a:spcBef>
              <a:tabLst>
                <a:tab pos="756920" algn="l"/>
              </a:tabLst>
            </a:pPr>
            <a:r>
              <a:rPr lang="en-US" sz="1800" dirty="0">
                <a:latin typeface="Segoe UI" panose="020B0502040204020203" pitchFamily="34" charset="0"/>
              </a:rPr>
              <a:t>CC VAOS will be required for facilities implementing it for the first time by COB September 30, 2020. Facilities that have previously used CC VAOS to scheduled community Care appointments will be required to use CC VAOS by August 17, 2020.</a:t>
            </a:r>
            <a:endParaRPr lang="en-US" sz="1800" dirty="0">
              <a:latin typeface="Segoe UI" panose="020B0502040204020203" pitchFamily="34" charset="0"/>
              <a:cs typeface="Segoe UI" panose="020B0502040204020203" pitchFamily="34" charset="0"/>
            </a:endParaRPr>
          </a:p>
          <a:p>
            <a:pPr marL="355600" indent="-343535" algn="just">
              <a:lnSpc>
                <a:spcPct val="100000"/>
              </a:lnSpc>
              <a:spcBef>
                <a:spcPts val="1195"/>
              </a:spcBef>
              <a:tabLst>
                <a:tab pos="356235" algn="l"/>
              </a:tabLst>
            </a:pPr>
            <a:r>
              <a:rPr lang="en-US" sz="1800" spc="-20" dirty="0">
                <a:latin typeface="Segoe UI" panose="020B0502040204020203" pitchFamily="34" charset="0"/>
                <a:cs typeface="Segoe UI" panose="020B0502040204020203" pitchFamily="34" charset="0"/>
              </a:rPr>
              <a:t>Were </a:t>
            </a:r>
            <a:r>
              <a:rPr lang="en-US" sz="1800" dirty="0">
                <a:latin typeface="Segoe UI" panose="020B0502040204020203" pitchFamily="34" charset="0"/>
                <a:cs typeface="Segoe UI" panose="020B0502040204020203" pitchFamily="34" charset="0"/>
              </a:rPr>
              <a:t>the </a:t>
            </a:r>
            <a:r>
              <a:rPr lang="en-US" sz="1800" spc="-5" dirty="0">
                <a:latin typeface="Segoe UI" panose="020B0502040204020203" pitchFamily="34" charset="0"/>
                <a:cs typeface="Segoe UI" panose="020B0502040204020203" pitchFamily="34" charset="0"/>
              </a:rPr>
              <a:t>11 </a:t>
            </a:r>
            <a:r>
              <a:rPr lang="en-US" sz="1800" dirty="0">
                <a:latin typeface="Segoe UI" panose="020B0502040204020203" pitchFamily="34" charset="0"/>
                <a:cs typeface="Segoe UI" panose="020B0502040204020203" pitchFamily="34" charset="0"/>
              </a:rPr>
              <a:t>unions</a:t>
            </a:r>
            <a:r>
              <a:rPr lang="en-US" sz="1800" spc="10" dirty="0">
                <a:latin typeface="Segoe UI" panose="020B0502040204020203" pitchFamily="34" charset="0"/>
                <a:cs typeface="Segoe UI" panose="020B0502040204020203" pitchFamily="34" charset="0"/>
              </a:rPr>
              <a:t> </a:t>
            </a:r>
            <a:r>
              <a:rPr lang="en-US" sz="1800" spc="-5" dirty="0">
                <a:latin typeface="Segoe UI" panose="020B0502040204020203" pitchFamily="34" charset="0"/>
                <a:cs typeface="Segoe UI" panose="020B0502040204020203" pitchFamily="34" charset="0"/>
              </a:rPr>
              <a:t>notified?</a:t>
            </a:r>
            <a:endParaRPr lang="en-US" sz="1800" dirty="0">
              <a:latin typeface="Segoe UI" panose="020B0502040204020203" pitchFamily="34" charset="0"/>
              <a:cs typeface="Segoe UI" panose="020B0502040204020203" pitchFamily="34" charset="0"/>
            </a:endParaRPr>
          </a:p>
          <a:p>
            <a:pPr marL="812165" marR="5080" lvl="1" indent="-342900" algn="just">
              <a:lnSpc>
                <a:spcPct val="100000"/>
              </a:lnSpc>
              <a:spcBef>
                <a:spcPts val="10"/>
              </a:spcBef>
              <a:tabLst>
                <a:tab pos="756920" algn="l"/>
              </a:tabLst>
            </a:pPr>
            <a:r>
              <a:rPr lang="en-US" sz="1800" spc="-45" dirty="0">
                <a:latin typeface="Segoe UI" panose="020B0502040204020203" pitchFamily="34" charset="0"/>
                <a:cs typeface="Segoe UI" panose="020B0502040204020203" pitchFamily="34" charset="0"/>
              </a:rPr>
              <a:t>Yes, </a:t>
            </a:r>
            <a:r>
              <a:rPr lang="en-US" sz="1800" spc="-35" dirty="0">
                <a:latin typeface="Segoe UI" panose="020B0502040204020203" pitchFamily="34" charset="0"/>
                <a:cs typeface="Segoe UI" panose="020B0502040204020203" pitchFamily="34" charset="0"/>
              </a:rPr>
              <a:t>VAOS </a:t>
            </a:r>
            <a:r>
              <a:rPr lang="en-US" sz="1800" spc="-5" dirty="0">
                <a:latin typeface="Segoe UI" panose="020B0502040204020203" pitchFamily="34" charset="0"/>
                <a:cs typeface="Segoe UI" panose="020B0502040204020203" pitchFamily="34" charset="0"/>
              </a:rPr>
              <a:t>(formerly </a:t>
            </a:r>
            <a:r>
              <a:rPr lang="en-US" sz="1800" spc="-20" dirty="0">
                <a:latin typeface="Segoe UI" panose="020B0502040204020203" pitchFamily="34" charset="0"/>
                <a:cs typeface="Segoe UI" panose="020B0502040204020203" pitchFamily="34" charset="0"/>
              </a:rPr>
              <a:t>Veterans </a:t>
            </a:r>
            <a:r>
              <a:rPr lang="en-US" sz="1800" spc="-5" dirty="0">
                <a:latin typeface="Segoe UI" panose="020B0502040204020203" pitchFamily="34" charset="0"/>
                <a:cs typeface="Segoe UI" panose="020B0502040204020203" pitchFamily="34" charset="0"/>
              </a:rPr>
              <a:t>Appointment </a:t>
            </a:r>
            <a:r>
              <a:rPr lang="en-US" sz="1800" spc="-10" dirty="0">
                <a:latin typeface="Segoe UI" panose="020B0502040204020203" pitchFamily="34" charset="0"/>
                <a:cs typeface="Segoe UI" panose="020B0502040204020203" pitchFamily="34" charset="0"/>
              </a:rPr>
              <a:t>Request) </a:t>
            </a:r>
            <a:r>
              <a:rPr lang="en-US" sz="1800" spc="-5" dirty="0">
                <a:latin typeface="Segoe UI" panose="020B0502040204020203" pitchFamily="34" charset="0"/>
                <a:cs typeface="Segoe UI" panose="020B0502040204020203" pitchFamily="34" charset="0"/>
              </a:rPr>
              <a:t>is </a:t>
            </a:r>
            <a:r>
              <a:rPr lang="en-US" sz="1800" spc="-10" dirty="0">
                <a:latin typeface="Segoe UI" panose="020B0502040204020203" pitchFamily="34" charset="0"/>
                <a:cs typeface="Segoe UI" panose="020B0502040204020203" pitchFamily="34" charset="0"/>
              </a:rPr>
              <a:t>addressed </a:t>
            </a:r>
            <a:r>
              <a:rPr lang="en-US" sz="1800" dirty="0">
                <a:latin typeface="Segoe UI" panose="020B0502040204020203" pitchFamily="34" charset="0"/>
                <a:cs typeface="Segoe UI" panose="020B0502040204020203" pitchFamily="34" charset="0"/>
              </a:rPr>
              <a:t>by the MOU </a:t>
            </a:r>
            <a:r>
              <a:rPr lang="en-US" sz="1800" spc="-5" dirty="0">
                <a:latin typeface="Segoe UI" panose="020B0502040204020203" pitchFamily="34" charset="0"/>
                <a:cs typeface="Segoe UI" panose="020B0502040204020203" pitchFamily="34" charset="0"/>
              </a:rPr>
              <a:t>signed </a:t>
            </a:r>
            <a:r>
              <a:rPr lang="en-US" sz="1800" dirty="0">
                <a:latin typeface="Segoe UI" panose="020B0502040204020203" pitchFamily="34" charset="0"/>
                <a:cs typeface="Segoe UI" panose="020B0502040204020203" pitchFamily="34" charset="0"/>
              </a:rPr>
              <a:t>by the  </a:t>
            </a:r>
            <a:r>
              <a:rPr lang="en-US" sz="1800" spc="-55" dirty="0">
                <a:latin typeface="Segoe UI" panose="020B0502040204020203" pitchFamily="34" charset="0"/>
                <a:cs typeface="Segoe UI" panose="020B0502040204020203" pitchFamily="34" charset="0"/>
              </a:rPr>
              <a:t>VA </a:t>
            </a:r>
            <a:r>
              <a:rPr lang="en-US" sz="1800" dirty="0">
                <a:latin typeface="Segoe UI" panose="020B0502040204020203" pitchFamily="34" charset="0"/>
                <a:cs typeface="Segoe UI" panose="020B0502040204020203" pitchFamily="34" charset="0"/>
              </a:rPr>
              <a:t>and the </a:t>
            </a:r>
            <a:r>
              <a:rPr lang="en-US" sz="1800" spc="-5" dirty="0">
                <a:latin typeface="Segoe UI" panose="020B0502040204020203" pitchFamily="34" charset="0"/>
                <a:cs typeface="Segoe UI" panose="020B0502040204020203" pitchFamily="34" charset="0"/>
              </a:rPr>
              <a:t>AFC-CIO </a:t>
            </a:r>
            <a:r>
              <a:rPr lang="en-US" sz="1800" dirty="0">
                <a:latin typeface="Segoe UI" panose="020B0502040204020203" pitchFamily="34" charset="0"/>
                <a:cs typeface="Segoe UI" panose="020B0502040204020203" pitchFamily="34" charset="0"/>
              </a:rPr>
              <a:t>on </a:t>
            </a:r>
            <a:r>
              <a:rPr lang="en-US" sz="1800" spc="-10" dirty="0">
                <a:latin typeface="Segoe UI" panose="020B0502040204020203" pitchFamily="34" charset="0"/>
                <a:cs typeface="Segoe UI" panose="020B0502040204020203" pitchFamily="34" charset="0"/>
              </a:rPr>
              <a:t>December </a:t>
            </a:r>
            <a:r>
              <a:rPr lang="en-US" sz="1800" spc="-5" dirty="0">
                <a:latin typeface="Segoe UI" panose="020B0502040204020203" pitchFamily="34" charset="0"/>
                <a:cs typeface="Segoe UI" panose="020B0502040204020203" pitchFamily="34" charset="0"/>
              </a:rPr>
              <a:t>7,</a:t>
            </a:r>
            <a:r>
              <a:rPr lang="en-US" sz="1800" dirty="0">
                <a:latin typeface="Segoe UI" panose="020B0502040204020203" pitchFamily="34" charset="0"/>
                <a:cs typeface="Segoe UI" panose="020B0502040204020203" pitchFamily="34" charset="0"/>
              </a:rPr>
              <a:t> </a:t>
            </a:r>
            <a:r>
              <a:rPr lang="en-US" sz="1800" spc="-5" dirty="0">
                <a:latin typeface="Segoe UI" panose="020B0502040204020203" pitchFamily="34" charset="0"/>
                <a:cs typeface="Segoe UI" panose="020B0502040204020203" pitchFamily="34" charset="0"/>
              </a:rPr>
              <a:t>2016.</a:t>
            </a:r>
            <a:endParaRPr lang="en-US" sz="1800" dirty="0">
              <a:latin typeface="Segoe UI" panose="020B0502040204020203" pitchFamily="34" charset="0"/>
              <a:cs typeface="Segoe UI" panose="020B0502040204020203" pitchFamily="34" charset="0"/>
            </a:endParaRPr>
          </a:p>
          <a:p>
            <a:pPr marL="355600" indent="-343535" algn="just">
              <a:lnSpc>
                <a:spcPct val="100000"/>
              </a:lnSpc>
              <a:spcBef>
                <a:spcPts val="1190"/>
              </a:spcBef>
              <a:tabLst>
                <a:tab pos="356235" algn="l"/>
              </a:tabLst>
            </a:pPr>
            <a:r>
              <a:rPr lang="en-US" sz="1800" dirty="0">
                <a:latin typeface="Segoe UI" panose="020B0502040204020203" pitchFamily="34" charset="0"/>
                <a:cs typeface="Segoe UI" panose="020B0502040204020203" pitchFamily="34" charset="0"/>
              </a:rPr>
              <a:t>What </a:t>
            </a:r>
            <a:r>
              <a:rPr lang="en-US" sz="1800" spc="-10" dirty="0">
                <a:latin typeface="Segoe UI" panose="020B0502040204020203" pitchFamily="34" charset="0"/>
                <a:cs typeface="Segoe UI" panose="020B0502040204020203" pitchFamily="34" charset="0"/>
              </a:rPr>
              <a:t>are </a:t>
            </a:r>
            <a:r>
              <a:rPr lang="en-US" sz="1800" dirty="0">
                <a:latin typeface="Segoe UI" panose="020B0502040204020203" pitchFamily="34" charset="0"/>
                <a:cs typeface="Segoe UI" panose="020B0502040204020203" pitchFamily="34" charset="0"/>
              </a:rPr>
              <a:t>the timing </a:t>
            </a:r>
            <a:r>
              <a:rPr lang="en-US" sz="1800" spc="-5" dirty="0">
                <a:latin typeface="Segoe UI" panose="020B0502040204020203" pitchFamily="34" charset="0"/>
                <a:cs typeface="Segoe UI" panose="020B0502040204020203" pitchFamily="34" charset="0"/>
              </a:rPr>
              <a:t>requirements </a:t>
            </a:r>
            <a:r>
              <a:rPr lang="en-US" sz="1800" dirty="0">
                <a:latin typeface="Segoe UI" panose="020B0502040204020203" pitchFamily="34" charset="0"/>
                <a:cs typeface="Segoe UI" panose="020B0502040204020203" pitchFamily="34" charset="0"/>
              </a:rPr>
              <a:t>for </a:t>
            </a:r>
            <a:r>
              <a:rPr lang="en-US" sz="1800" spc="-5" dirty="0">
                <a:latin typeface="Segoe UI" panose="020B0502040204020203" pitchFamily="34" charset="0"/>
                <a:cs typeface="Segoe UI" panose="020B0502040204020203" pitchFamily="34" charset="0"/>
              </a:rPr>
              <a:t>processing </a:t>
            </a:r>
            <a:r>
              <a:rPr lang="en-US" sz="1800" spc="-25" dirty="0">
                <a:latin typeface="Segoe UI" panose="020B0502040204020203" pitchFamily="34" charset="0"/>
                <a:cs typeface="Segoe UI" panose="020B0502040204020203" pitchFamily="34" charset="0"/>
              </a:rPr>
              <a:t>CC </a:t>
            </a:r>
            <a:r>
              <a:rPr lang="en-US" sz="1800" spc="-35" dirty="0">
                <a:latin typeface="Segoe UI" panose="020B0502040204020203" pitchFamily="34" charset="0"/>
                <a:cs typeface="Segoe UI" panose="020B0502040204020203" pitchFamily="34" charset="0"/>
              </a:rPr>
              <a:t>VAOS</a:t>
            </a:r>
            <a:r>
              <a:rPr lang="en-US" sz="1800" spc="-20" dirty="0">
                <a:latin typeface="Segoe UI" panose="020B0502040204020203" pitchFamily="34" charset="0"/>
                <a:cs typeface="Segoe UI" panose="020B0502040204020203" pitchFamily="34" charset="0"/>
              </a:rPr>
              <a:t> </a:t>
            </a:r>
            <a:r>
              <a:rPr lang="en-US" sz="1800" spc="-10" dirty="0">
                <a:latin typeface="Segoe UI" panose="020B0502040204020203" pitchFamily="34" charset="0"/>
                <a:cs typeface="Segoe UI" panose="020B0502040204020203" pitchFamily="34" charset="0"/>
              </a:rPr>
              <a:t>request?</a:t>
            </a:r>
            <a:endParaRPr lang="en-US" sz="1800" dirty="0">
              <a:latin typeface="Segoe UI" panose="020B0502040204020203" pitchFamily="34" charset="0"/>
              <a:cs typeface="Segoe UI" panose="020B0502040204020203" pitchFamily="34" charset="0"/>
            </a:endParaRPr>
          </a:p>
          <a:p>
            <a:pPr marL="812165" marR="122555" lvl="1" indent="-342900" algn="just">
              <a:lnSpc>
                <a:spcPct val="100000"/>
              </a:lnSpc>
              <a:spcBef>
                <a:spcPts val="10"/>
              </a:spcBef>
              <a:tabLst>
                <a:tab pos="756920" algn="l"/>
              </a:tabLst>
            </a:pPr>
            <a:r>
              <a:rPr lang="en-US" sz="1800" spc="-55" dirty="0">
                <a:latin typeface="Segoe UI" panose="020B0502040204020203" pitchFamily="34" charset="0"/>
                <a:cs typeface="Segoe UI" panose="020B0502040204020203" pitchFamily="34" charset="0"/>
              </a:rPr>
              <a:t>You </a:t>
            </a:r>
            <a:r>
              <a:rPr lang="en-US" sz="1800" spc="-5" dirty="0">
                <a:latin typeface="Segoe UI" panose="020B0502040204020203" pitchFamily="34" charset="0"/>
                <a:cs typeface="Segoe UI" panose="020B0502040204020203" pitchFamily="34" charset="0"/>
              </a:rPr>
              <a:t>must </a:t>
            </a:r>
            <a:r>
              <a:rPr lang="en-US" sz="1800" spc="-10" dirty="0">
                <a:latin typeface="Segoe UI" panose="020B0502040204020203" pitchFamily="34" charset="0"/>
                <a:cs typeface="Segoe UI" panose="020B0502040204020203" pitchFamily="34" charset="0"/>
              </a:rPr>
              <a:t>initiate </a:t>
            </a:r>
            <a:r>
              <a:rPr lang="en-US" sz="1800" spc="-5" dirty="0">
                <a:latin typeface="Segoe UI" panose="020B0502040204020203" pitchFamily="34" charset="0"/>
                <a:cs typeface="Segoe UI" panose="020B0502040204020203" pitchFamily="34" charset="0"/>
              </a:rPr>
              <a:t>processing </a:t>
            </a:r>
            <a:r>
              <a:rPr lang="en-US" sz="1800" dirty="0">
                <a:latin typeface="Segoe UI" panose="020B0502040204020203" pitchFamily="34" charset="0"/>
                <a:cs typeface="Segoe UI" panose="020B0502040204020203" pitchFamily="34" charset="0"/>
              </a:rPr>
              <a:t>a </a:t>
            </a:r>
            <a:r>
              <a:rPr lang="en-US" sz="1800" spc="-25" dirty="0">
                <a:latin typeface="Segoe UI" panose="020B0502040204020203" pitchFamily="34" charset="0"/>
                <a:cs typeface="Segoe UI" panose="020B0502040204020203" pitchFamily="34" charset="0"/>
              </a:rPr>
              <a:t>CC </a:t>
            </a:r>
            <a:r>
              <a:rPr lang="en-US" sz="1800" spc="-35" dirty="0">
                <a:latin typeface="Segoe UI" panose="020B0502040204020203" pitchFamily="34" charset="0"/>
                <a:cs typeface="Segoe UI" panose="020B0502040204020203" pitchFamily="34" charset="0"/>
              </a:rPr>
              <a:t>VAOS </a:t>
            </a:r>
            <a:r>
              <a:rPr lang="en-US" sz="1800" spc="-10" dirty="0">
                <a:latin typeface="Segoe UI" panose="020B0502040204020203" pitchFamily="34" charset="0"/>
                <a:cs typeface="Segoe UI" panose="020B0502040204020203" pitchFamily="34" charset="0"/>
              </a:rPr>
              <a:t>request </a:t>
            </a:r>
            <a:r>
              <a:rPr lang="en-US" sz="1800" spc="-5" dirty="0">
                <a:latin typeface="Segoe UI" panose="020B0502040204020203" pitchFamily="34" charset="0"/>
                <a:cs typeface="Segoe UI" panose="020B0502040204020203" pitchFamily="34" charset="0"/>
              </a:rPr>
              <a:t>within three (</a:t>
            </a:r>
            <a:r>
              <a:rPr lang="en-US" sz="1800" spc="-10" dirty="0">
                <a:latin typeface="Segoe UI" panose="020B0502040204020203" pitchFamily="34" charset="0"/>
                <a:cs typeface="Segoe UI" panose="020B0502040204020203" pitchFamily="34" charset="0"/>
              </a:rPr>
              <a:t>3) </a:t>
            </a:r>
            <a:r>
              <a:rPr lang="en-US" sz="1800" spc="-5" dirty="0">
                <a:latin typeface="Segoe UI" panose="020B0502040204020203" pitchFamily="34" charset="0"/>
                <a:cs typeface="Segoe UI" panose="020B0502040204020203" pitchFamily="34" charset="0"/>
              </a:rPr>
              <a:t>business days </a:t>
            </a:r>
            <a:r>
              <a:rPr lang="en-US" sz="1800" spc="-10" dirty="0">
                <a:latin typeface="Segoe UI" panose="020B0502040204020203" pitchFamily="34" charset="0"/>
                <a:cs typeface="Segoe UI" panose="020B0502040204020203" pitchFamily="34" charset="0"/>
              </a:rPr>
              <a:t>from </a:t>
            </a:r>
            <a:r>
              <a:rPr lang="en-US" sz="1800" spc="-5" dirty="0">
                <a:latin typeface="Segoe UI" panose="020B0502040204020203" pitchFamily="34" charset="0"/>
                <a:cs typeface="Segoe UI" panose="020B0502040204020203" pitchFamily="34" charset="0"/>
              </a:rPr>
              <a:t>submission  </a:t>
            </a:r>
            <a:r>
              <a:rPr lang="en-US" sz="1800" spc="-10" dirty="0">
                <a:latin typeface="Segoe UI" panose="020B0502040204020203" pitchFamily="34" charset="0"/>
                <a:cs typeface="Segoe UI" panose="020B0502040204020203" pitchFamily="34" charset="0"/>
              </a:rPr>
              <a:t>date.</a:t>
            </a:r>
            <a:endParaRPr lang="en-US" sz="1800" dirty="0">
              <a:latin typeface="Segoe UI" panose="020B0502040204020203" pitchFamily="34" charset="0"/>
              <a:cs typeface="Segoe UI" panose="020B0502040204020203" pitchFamily="34" charset="0"/>
            </a:endParaRPr>
          </a:p>
          <a:p>
            <a:pPr marL="812165" lvl="1" indent="-342900" algn="just">
              <a:lnSpc>
                <a:spcPct val="100000"/>
              </a:lnSpc>
              <a:tabLst>
                <a:tab pos="756920" algn="l"/>
              </a:tabLst>
            </a:pPr>
            <a:r>
              <a:rPr lang="en-US" sz="1800" spc="-5" dirty="0">
                <a:latin typeface="Segoe UI" panose="020B0502040204020203" pitchFamily="34" charset="0"/>
                <a:cs typeface="Segoe UI" panose="020B0502040204020203" pitchFamily="34" charset="0"/>
              </a:rPr>
              <a:t>Appointments should </a:t>
            </a:r>
            <a:r>
              <a:rPr lang="en-US" sz="1800" dirty="0">
                <a:latin typeface="Segoe UI" panose="020B0502040204020203" pitchFamily="34" charset="0"/>
                <a:cs typeface="Segoe UI" panose="020B0502040204020203" pitchFamily="34" charset="0"/>
              </a:rPr>
              <a:t>be </a:t>
            </a:r>
            <a:r>
              <a:rPr lang="en-US" sz="1800" spc="-5" dirty="0">
                <a:latin typeface="Segoe UI" panose="020B0502040204020203" pitchFamily="34" charset="0"/>
                <a:cs typeface="Segoe UI" panose="020B0502040204020203" pitchFamily="34" charset="0"/>
              </a:rPr>
              <a:t>scheduled </a:t>
            </a:r>
            <a:r>
              <a:rPr lang="en-US" sz="1800" spc="-10" dirty="0">
                <a:latin typeface="Segoe UI" panose="020B0502040204020203" pitchFamily="34" charset="0"/>
                <a:cs typeface="Segoe UI" panose="020B0502040204020203" pitchFamily="34" charset="0"/>
              </a:rPr>
              <a:t>within </a:t>
            </a:r>
            <a:r>
              <a:rPr lang="en-US" sz="1800" spc="-5" dirty="0">
                <a:latin typeface="Segoe UI" panose="020B0502040204020203" pitchFamily="34" charset="0"/>
                <a:cs typeface="Segoe UI" panose="020B0502040204020203" pitchFamily="34" charset="0"/>
              </a:rPr>
              <a:t>14 days </a:t>
            </a:r>
            <a:r>
              <a:rPr lang="en-US" sz="1800" spc="-20" dirty="0">
                <a:latin typeface="Segoe UI" panose="020B0502040204020203" pitchFamily="34" charset="0"/>
                <a:cs typeface="Segoe UI" panose="020B0502040204020203" pitchFamily="34" charset="0"/>
              </a:rPr>
              <a:t>of </a:t>
            </a:r>
            <a:r>
              <a:rPr lang="en-US" sz="1800" dirty="0">
                <a:latin typeface="Segoe UI" panose="020B0502040204020203" pitchFamily="34" charset="0"/>
                <a:cs typeface="Segoe UI" panose="020B0502040204020203" pitchFamily="34" charset="0"/>
              </a:rPr>
              <a:t>the </a:t>
            </a:r>
            <a:r>
              <a:rPr lang="en-US" sz="1800" spc="-10" dirty="0">
                <a:latin typeface="Segoe UI" panose="020B0502040204020203" pitchFamily="34" charset="0"/>
                <a:cs typeface="Segoe UI" panose="020B0502040204020203" pitchFamily="34" charset="0"/>
              </a:rPr>
              <a:t>requested</a:t>
            </a:r>
            <a:r>
              <a:rPr lang="en-US" sz="1800" spc="-20" dirty="0">
                <a:latin typeface="Segoe UI" panose="020B0502040204020203" pitchFamily="34" charset="0"/>
                <a:cs typeface="Segoe UI" panose="020B0502040204020203" pitchFamily="34" charset="0"/>
              </a:rPr>
              <a:t> </a:t>
            </a:r>
            <a:r>
              <a:rPr lang="en-US" sz="1800" spc="-10" dirty="0">
                <a:latin typeface="Segoe UI" panose="020B0502040204020203" pitchFamily="34" charset="0"/>
                <a:cs typeface="Segoe UI" panose="020B0502040204020203" pitchFamily="34" charset="0"/>
              </a:rPr>
              <a:t>date.</a:t>
            </a:r>
            <a:endParaRPr lang="en-US" sz="1800" dirty="0">
              <a:latin typeface="Segoe UI" panose="020B0502040204020203" pitchFamily="34" charset="0"/>
              <a:cs typeface="Segoe UI" panose="020B0502040204020203" pitchFamily="34" charset="0"/>
            </a:endParaRPr>
          </a:p>
          <a:p>
            <a:r>
              <a:rPr lang="en-US" sz="1800" dirty="0">
                <a:latin typeface="Segoe UI" panose="020B0502040204020203" pitchFamily="34" charset="0"/>
                <a:cs typeface="Segoe UI" panose="020B0502040204020203" pitchFamily="34" charset="0"/>
              </a:rPr>
              <a:t>What if the one preferred provider is not available?</a:t>
            </a:r>
          </a:p>
          <a:p>
            <a:pPr lvl="1"/>
            <a:r>
              <a:rPr lang="en-US" sz="1800" dirty="0">
                <a:latin typeface="Segoe UI" panose="020B0502040204020203" pitchFamily="34" charset="0"/>
                <a:cs typeface="Segoe UI" panose="020B0502040204020203" pitchFamily="34" charset="0"/>
              </a:rPr>
              <a:t>Request Manager must use VA locator tool to schedule Veteran with an available provider that meets the Veteran’s time preferences and is within reasonable distance of their address. </a:t>
            </a:r>
          </a:p>
        </p:txBody>
      </p:sp>
      <p:sp>
        <p:nvSpPr>
          <p:cNvPr id="4" name="Slide Number Placeholder 3">
            <a:extLst>
              <a:ext uri="{FF2B5EF4-FFF2-40B4-BE49-F238E27FC236}">
                <a16:creationId xmlns:a16="http://schemas.microsoft.com/office/drawing/2014/main" id="{2930E6A5-EF24-4A7F-A8B2-BAA7E0DE1A08}"/>
              </a:ext>
            </a:extLst>
          </p:cNvPr>
          <p:cNvSpPr>
            <a:spLocks noGrp="1"/>
          </p:cNvSpPr>
          <p:nvPr>
            <p:ph type="sldNum" sz="quarter" idx="10"/>
          </p:nvPr>
        </p:nvSpPr>
        <p:spPr/>
        <p:txBody>
          <a:bodyPr/>
          <a:lstStyle/>
          <a:p>
            <a:fld id="{9B8B01BA-673E-4211-9E64-C22898E6AF66}" type="slidenum">
              <a:rPr lang="en-US" smtClean="0"/>
              <a:pPr/>
              <a:t>58</a:t>
            </a:fld>
            <a:endParaRPr lang="en-US"/>
          </a:p>
        </p:txBody>
      </p:sp>
    </p:spTree>
    <p:extLst>
      <p:ext uri="{BB962C8B-B14F-4D97-AF65-F5344CB8AC3E}">
        <p14:creationId xmlns:p14="http://schemas.microsoft.com/office/powerpoint/2010/main" val="614234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46D7E-B963-4354-891E-577B7D8076A0}"/>
              </a:ext>
            </a:extLst>
          </p:cNvPr>
          <p:cNvSpPr>
            <a:spLocks noGrp="1"/>
          </p:cNvSpPr>
          <p:nvPr>
            <p:ph type="title"/>
          </p:nvPr>
        </p:nvSpPr>
        <p:spPr/>
        <p:txBody>
          <a:bodyPr/>
          <a:lstStyle/>
          <a:p>
            <a:r>
              <a:rPr lang="en-US"/>
              <a:t>FAQs Cont’d</a:t>
            </a:r>
          </a:p>
        </p:txBody>
      </p:sp>
      <p:sp>
        <p:nvSpPr>
          <p:cNvPr id="3" name="Content Placeholder 2">
            <a:extLst>
              <a:ext uri="{FF2B5EF4-FFF2-40B4-BE49-F238E27FC236}">
                <a16:creationId xmlns:a16="http://schemas.microsoft.com/office/drawing/2014/main" id="{D87B3FC1-9F21-44BE-B918-2D30141F5CBF}"/>
              </a:ext>
            </a:extLst>
          </p:cNvPr>
          <p:cNvSpPr>
            <a:spLocks noGrp="1"/>
          </p:cNvSpPr>
          <p:nvPr>
            <p:ph idx="1"/>
          </p:nvPr>
        </p:nvSpPr>
        <p:spPr>
          <a:xfrm>
            <a:off x="266700" y="894273"/>
            <a:ext cx="8610600" cy="5029199"/>
          </a:xfrm>
        </p:spPr>
        <p:txBody>
          <a:bodyPr>
            <a:normAutofit fontScale="92500" lnSpcReduction="10000"/>
          </a:bodyPr>
          <a:lstStyle/>
          <a:p>
            <a:pPr marL="354965" indent="-342900">
              <a:lnSpc>
                <a:spcPts val="2295"/>
              </a:lnSpc>
              <a:spcBef>
                <a:spcPts val="105"/>
              </a:spcBef>
              <a:tabLst>
                <a:tab pos="355600" algn="l"/>
                <a:tab pos="356235" algn="l"/>
              </a:tabLst>
            </a:pPr>
            <a:r>
              <a:rPr lang="en-US" sz="2000" spc="-10" dirty="0">
                <a:latin typeface="Segoe UI"/>
                <a:cs typeface="Segoe UI"/>
              </a:rPr>
              <a:t>Are </a:t>
            </a:r>
            <a:r>
              <a:rPr lang="en-US" sz="2000" spc="-20" dirty="0">
                <a:latin typeface="Segoe UI"/>
                <a:cs typeface="Segoe UI"/>
              </a:rPr>
              <a:t>Wait </a:t>
            </a:r>
            <a:r>
              <a:rPr lang="en-US" sz="2000" spc="-5" dirty="0">
                <a:latin typeface="Segoe UI"/>
                <a:cs typeface="Segoe UI"/>
              </a:rPr>
              <a:t>Time </a:t>
            </a:r>
            <a:r>
              <a:rPr lang="en-US" sz="2000" spc="-15" dirty="0">
                <a:latin typeface="Segoe UI"/>
                <a:cs typeface="Segoe UI"/>
              </a:rPr>
              <a:t>Veterans</a:t>
            </a:r>
            <a:r>
              <a:rPr lang="en-US" sz="2000" spc="-10" dirty="0">
                <a:latin typeface="Segoe UI"/>
                <a:cs typeface="Segoe UI"/>
              </a:rPr>
              <a:t> eligible?</a:t>
            </a:r>
            <a:endParaRPr lang="en-US" sz="2000" dirty="0">
              <a:latin typeface="Segoe UI"/>
              <a:cs typeface="Segoe UI"/>
            </a:endParaRPr>
          </a:p>
          <a:p>
            <a:pPr marL="755015" marR="140970" lvl="1" indent="-285750">
              <a:spcBef>
                <a:spcPts val="110"/>
              </a:spcBef>
              <a:tabLst>
                <a:tab pos="756285" algn="l"/>
                <a:tab pos="756920" algn="l"/>
              </a:tabLst>
            </a:pPr>
            <a:r>
              <a:rPr lang="en-US" sz="1800" spc="-5" dirty="0">
                <a:latin typeface="Segoe UI"/>
                <a:cs typeface="Segoe UI"/>
              </a:rPr>
              <a:t>No. </a:t>
            </a:r>
            <a:r>
              <a:rPr lang="en-US" sz="1800" spc="-15" dirty="0">
                <a:latin typeface="Segoe UI"/>
                <a:cs typeface="Segoe UI"/>
              </a:rPr>
              <a:t>Veterans are eligible if they meet one of the following: </a:t>
            </a:r>
            <a:endParaRPr lang="en-US" sz="1800" spc="-30" dirty="0">
              <a:latin typeface="Segoe UI"/>
              <a:cs typeface="Segoe UI"/>
            </a:endParaRPr>
          </a:p>
          <a:p>
            <a:pPr lvl="2"/>
            <a:r>
              <a:rPr lang="en-US" sz="1300" dirty="0">
                <a:latin typeface="Segoe UI" panose="020B0502040204020203" pitchFamily="34" charset="0"/>
              </a:rPr>
              <a:t>Live in one of the following states – North Dakota, South Dakota, Montana, Alaska, or Wyoming, due to low Veteran population density</a:t>
            </a:r>
          </a:p>
          <a:p>
            <a:pPr lvl="2"/>
            <a:r>
              <a:rPr lang="en-US" sz="1300" dirty="0">
                <a:latin typeface="Segoe UI" panose="020B0502040204020203" pitchFamily="34" charset="0"/>
              </a:rPr>
              <a:t>Reside in a U.S. state or territory without a full-service VA Medical Center (Alaska, Hawaii, New Hampshire, and U.S. territories of Guam, American Samoa, Northern Mariana Islands, and the U.S. Virgin Islands)</a:t>
            </a:r>
          </a:p>
          <a:p>
            <a:pPr lvl="2"/>
            <a:r>
              <a:rPr lang="en-US" sz="1300" dirty="0">
                <a:latin typeface="Segoe UI" panose="020B0502040204020203" pitchFamily="34" charset="0"/>
              </a:rPr>
              <a:t>If the Veteran does not meet new MISSION Act standards but has a “General Best Medical Interest (BMI)” that allows a Veteran to obtain some, or all, of their care in the community as opposed to a BMI which is just for a specific episode of care.</a:t>
            </a:r>
          </a:p>
          <a:p>
            <a:pPr lvl="3"/>
            <a:r>
              <a:rPr lang="en-US" sz="1100" dirty="0">
                <a:latin typeface="Segoe UI" panose="020B0502040204020203" pitchFamily="34" charset="0"/>
              </a:rPr>
              <a:t>Potential reasons for general best medical interest (hardship) include geographical challenges, environmental factors, a medical condition that impacts the ability to travel, or if a Veteran needs to travel to their nearest VA medical facility by air, boat, or ferry</a:t>
            </a:r>
          </a:p>
          <a:p>
            <a:pPr lvl="2"/>
            <a:r>
              <a:rPr lang="en-US" sz="1300" dirty="0">
                <a:latin typeface="Segoe UI"/>
                <a:cs typeface="Segoe UI"/>
              </a:rPr>
              <a:t>Have an average drive time to a VA Medical Center (VAMC) of more than 30 minutes for primary care, or more than 60 minutes for audiology, nutrition, optometry, or podiatry care.</a:t>
            </a:r>
          </a:p>
          <a:p>
            <a:pPr lvl="2"/>
            <a:endParaRPr lang="en-US" sz="1800" dirty="0">
              <a:latin typeface="Segoe UI"/>
              <a:cs typeface="Segoe UI"/>
            </a:endParaRPr>
          </a:p>
          <a:p>
            <a:pPr marL="354965" indent="-342900">
              <a:lnSpc>
                <a:spcPts val="2295"/>
              </a:lnSpc>
              <a:spcBef>
                <a:spcPts val="950"/>
              </a:spcBef>
              <a:tabLst>
                <a:tab pos="355600" algn="l"/>
                <a:tab pos="356235" algn="l"/>
              </a:tabLst>
            </a:pPr>
            <a:r>
              <a:rPr lang="en-US" sz="2000" spc="-5" dirty="0">
                <a:latin typeface="Segoe UI"/>
                <a:cs typeface="Segoe UI"/>
              </a:rPr>
              <a:t>Can </a:t>
            </a:r>
            <a:r>
              <a:rPr lang="en-US" sz="2000" dirty="0">
                <a:latin typeface="Segoe UI"/>
                <a:cs typeface="Segoe UI"/>
              </a:rPr>
              <a:t>community </a:t>
            </a:r>
            <a:r>
              <a:rPr lang="en-US" sz="2000" spc="-10" dirty="0">
                <a:latin typeface="Segoe UI"/>
                <a:cs typeface="Segoe UI"/>
              </a:rPr>
              <a:t>care </a:t>
            </a:r>
            <a:r>
              <a:rPr lang="en-US" sz="2000" dirty="0">
                <a:latin typeface="Segoe UI"/>
                <a:cs typeface="Segoe UI"/>
              </a:rPr>
              <a:t>appointments </a:t>
            </a:r>
            <a:r>
              <a:rPr lang="en-US" sz="2000" spc="-5" dirty="0">
                <a:latin typeface="Segoe UI"/>
                <a:cs typeface="Segoe UI"/>
              </a:rPr>
              <a:t>scheduled in </a:t>
            </a:r>
            <a:r>
              <a:rPr lang="en-US" sz="2000" spc="5" dirty="0">
                <a:latin typeface="Segoe UI"/>
                <a:cs typeface="Segoe UI"/>
              </a:rPr>
              <a:t>SM </a:t>
            </a:r>
            <a:r>
              <a:rPr lang="en-US" sz="2000" dirty="0">
                <a:latin typeface="Segoe UI"/>
                <a:cs typeface="Segoe UI"/>
              </a:rPr>
              <a:t>be</a:t>
            </a:r>
            <a:r>
              <a:rPr lang="en-US" sz="2000" spc="-25" dirty="0">
                <a:latin typeface="Segoe UI"/>
                <a:cs typeface="Segoe UI"/>
              </a:rPr>
              <a:t> </a:t>
            </a:r>
            <a:r>
              <a:rPr lang="en-US" sz="2000" spc="-5" dirty="0">
                <a:latin typeface="Segoe UI"/>
                <a:cs typeface="Segoe UI"/>
              </a:rPr>
              <a:t>cancelled?</a:t>
            </a:r>
            <a:endParaRPr lang="en-US" sz="2000" dirty="0">
              <a:latin typeface="Segoe UI"/>
              <a:cs typeface="Segoe UI"/>
            </a:endParaRPr>
          </a:p>
          <a:p>
            <a:pPr marL="755015" marR="5080" lvl="1" indent="-285750">
              <a:lnSpc>
                <a:spcPts val="1939"/>
              </a:lnSpc>
              <a:spcBef>
                <a:spcPts val="145"/>
              </a:spcBef>
              <a:tabLst>
                <a:tab pos="756285" algn="l"/>
                <a:tab pos="756920" algn="l"/>
              </a:tabLst>
            </a:pPr>
            <a:r>
              <a:rPr lang="en-US" sz="1800" spc="-5" dirty="0">
                <a:latin typeface="Segoe UI"/>
                <a:cs typeface="Segoe UI"/>
              </a:rPr>
              <a:t>No. </a:t>
            </a:r>
            <a:r>
              <a:rPr lang="en-US" sz="1800" spc="-20" dirty="0">
                <a:latin typeface="Segoe UI"/>
                <a:cs typeface="Segoe UI"/>
              </a:rPr>
              <a:t>Veterans </a:t>
            </a:r>
            <a:r>
              <a:rPr lang="en-US" sz="1800" spc="-5" dirty="0">
                <a:latin typeface="Segoe UI"/>
                <a:cs typeface="Segoe UI"/>
              </a:rPr>
              <a:t>may </a:t>
            </a:r>
            <a:r>
              <a:rPr lang="en-US" sz="1800" i="1" spc="-5" dirty="0">
                <a:latin typeface="Segoe UI"/>
                <a:cs typeface="Segoe UI"/>
              </a:rPr>
              <a:t>cancel </a:t>
            </a:r>
            <a:r>
              <a:rPr lang="en-US" sz="1800" i="1" spc="-10" dirty="0">
                <a:latin typeface="Segoe UI"/>
                <a:cs typeface="Segoe UI"/>
              </a:rPr>
              <a:t>requests </a:t>
            </a:r>
            <a:r>
              <a:rPr lang="en-US" sz="1800" spc="-5" dirty="0">
                <a:latin typeface="Segoe UI"/>
                <a:cs typeface="Segoe UI"/>
              </a:rPr>
              <a:t>in </a:t>
            </a:r>
            <a:r>
              <a:rPr lang="en-US" sz="1800" spc="-30" dirty="0">
                <a:latin typeface="Segoe UI"/>
                <a:cs typeface="Segoe UI"/>
              </a:rPr>
              <a:t>VAOS, </a:t>
            </a:r>
            <a:r>
              <a:rPr lang="en-US" sz="1800" spc="-10" dirty="0">
                <a:latin typeface="Segoe UI"/>
                <a:cs typeface="Segoe UI"/>
              </a:rPr>
              <a:t>before </a:t>
            </a:r>
            <a:r>
              <a:rPr lang="en-US" sz="1800" dirty="0">
                <a:latin typeface="Segoe UI"/>
                <a:cs typeface="Segoe UI"/>
              </a:rPr>
              <a:t>the </a:t>
            </a:r>
            <a:r>
              <a:rPr lang="en-US" sz="1800" spc="-5" dirty="0">
                <a:latin typeface="Segoe UI"/>
                <a:cs typeface="Segoe UI"/>
              </a:rPr>
              <a:t>appointment is </a:t>
            </a:r>
            <a:r>
              <a:rPr lang="en-US" sz="1800" spc="-10" dirty="0">
                <a:latin typeface="Segoe UI"/>
                <a:cs typeface="Segoe UI"/>
              </a:rPr>
              <a:t>created </a:t>
            </a:r>
            <a:r>
              <a:rPr lang="en-US" sz="1800" spc="-5" dirty="0">
                <a:latin typeface="Segoe UI"/>
                <a:cs typeface="Segoe UI"/>
              </a:rPr>
              <a:t>in SM. </a:t>
            </a:r>
            <a:r>
              <a:rPr lang="en-US" sz="1800" dirty="0">
                <a:latin typeface="Segoe UI"/>
                <a:cs typeface="Segoe UI"/>
              </a:rPr>
              <a:t>Once the  </a:t>
            </a:r>
            <a:r>
              <a:rPr lang="en-US" sz="1800" spc="-5" dirty="0">
                <a:latin typeface="Segoe UI"/>
                <a:cs typeface="Segoe UI"/>
              </a:rPr>
              <a:t>appointment </a:t>
            </a:r>
            <a:r>
              <a:rPr lang="en-US" sz="1800" dirty="0">
                <a:latin typeface="Segoe UI"/>
                <a:cs typeface="Segoe UI"/>
              </a:rPr>
              <a:t>has </a:t>
            </a:r>
            <a:r>
              <a:rPr lang="en-US" sz="1800" spc="-5" dirty="0">
                <a:latin typeface="Segoe UI"/>
                <a:cs typeface="Segoe UI"/>
              </a:rPr>
              <a:t>been scheduled in SM, </a:t>
            </a:r>
            <a:r>
              <a:rPr lang="en-US" sz="1800" dirty="0">
                <a:latin typeface="Segoe UI"/>
                <a:cs typeface="Segoe UI"/>
              </a:rPr>
              <a:t>the </a:t>
            </a:r>
            <a:r>
              <a:rPr lang="en-US" sz="1800" spc="-25" dirty="0">
                <a:latin typeface="Segoe UI"/>
                <a:cs typeface="Segoe UI"/>
              </a:rPr>
              <a:t>Veteran </a:t>
            </a:r>
            <a:r>
              <a:rPr lang="en-US" sz="1800" spc="-5" dirty="0">
                <a:latin typeface="Segoe UI"/>
                <a:cs typeface="Segoe UI"/>
              </a:rPr>
              <a:t>must contact </a:t>
            </a:r>
            <a:r>
              <a:rPr lang="en-US" sz="1800" dirty="0">
                <a:latin typeface="Segoe UI"/>
                <a:cs typeface="Segoe UI"/>
              </a:rPr>
              <a:t>the </a:t>
            </a:r>
            <a:r>
              <a:rPr lang="en-US" sz="1800" spc="-5" dirty="0">
                <a:latin typeface="Segoe UI"/>
                <a:cs typeface="Segoe UI"/>
              </a:rPr>
              <a:t>community </a:t>
            </a:r>
            <a:r>
              <a:rPr lang="en-US" sz="1800" spc="-10" dirty="0">
                <a:latin typeface="Segoe UI"/>
                <a:cs typeface="Segoe UI"/>
              </a:rPr>
              <a:t>care  provider to cancel/reschedule</a:t>
            </a:r>
            <a:r>
              <a:rPr lang="en-US" sz="1800" spc="20" dirty="0">
                <a:latin typeface="Segoe UI"/>
                <a:cs typeface="Segoe UI"/>
              </a:rPr>
              <a:t> </a:t>
            </a:r>
            <a:r>
              <a:rPr lang="en-US" sz="1800" spc="-5" dirty="0">
                <a:latin typeface="Segoe UI"/>
                <a:cs typeface="Segoe UI"/>
              </a:rPr>
              <a:t>appointments.</a:t>
            </a:r>
            <a:endParaRPr lang="en-US" sz="1800" dirty="0">
              <a:latin typeface="Segoe UI"/>
              <a:cs typeface="Segoe UI"/>
            </a:endParaRPr>
          </a:p>
          <a:p>
            <a:pPr marL="354965" indent="-342900">
              <a:lnSpc>
                <a:spcPct val="100000"/>
              </a:lnSpc>
              <a:spcBef>
                <a:spcPts val="955"/>
              </a:spcBef>
              <a:tabLst>
                <a:tab pos="355600" algn="l"/>
                <a:tab pos="356235" algn="l"/>
              </a:tabLst>
            </a:pPr>
            <a:r>
              <a:rPr lang="en-US" sz="2000" spc="-5" dirty="0">
                <a:latin typeface="Segoe UI"/>
                <a:cs typeface="Segoe UI"/>
              </a:rPr>
              <a:t>When </a:t>
            </a:r>
            <a:r>
              <a:rPr lang="en-US" sz="2000" dirty="0">
                <a:latin typeface="Segoe UI"/>
                <a:cs typeface="Segoe UI"/>
              </a:rPr>
              <a:t>and </a:t>
            </a:r>
            <a:r>
              <a:rPr lang="en-US" sz="2000" spc="-5" dirty="0">
                <a:latin typeface="Segoe UI"/>
                <a:cs typeface="Segoe UI"/>
              </a:rPr>
              <a:t>where will </a:t>
            </a:r>
            <a:r>
              <a:rPr lang="en-US" sz="2000" dirty="0">
                <a:latin typeface="Segoe UI"/>
                <a:cs typeface="Segoe UI"/>
              </a:rPr>
              <a:t>the </a:t>
            </a:r>
            <a:r>
              <a:rPr lang="en-US" sz="2000" spc="-10" dirty="0">
                <a:latin typeface="Segoe UI"/>
                <a:cs typeface="Segoe UI"/>
              </a:rPr>
              <a:t>recording </a:t>
            </a:r>
            <a:r>
              <a:rPr lang="en-US" sz="2000" spc="-15" dirty="0">
                <a:latin typeface="Segoe UI"/>
                <a:cs typeface="Segoe UI"/>
              </a:rPr>
              <a:t>of </a:t>
            </a:r>
            <a:r>
              <a:rPr lang="en-US" sz="2000" dirty="0">
                <a:latin typeface="Segoe UI"/>
                <a:cs typeface="Segoe UI"/>
              </a:rPr>
              <a:t>this </a:t>
            </a:r>
            <a:r>
              <a:rPr lang="en-US" sz="2000" spc="-5" dirty="0">
                <a:latin typeface="Segoe UI"/>
                <a:cs typeface="Segoe UI"/>
              </a:rPr>
              <a:t>session </a:t>
            </a:r>
            <a:r>
              <a:rPr lang="en-US" sz="2000" dirty="0">
                <a:latin typeface="Segoe UI"/>
                <a:cs typeface="Segoe UI"/>
              </a:rPr>
              <a:t>be</a:t>
            </a:r>
            <a:r>
              <a:rPr lang="en-US" sz="2000" spc="45" dirty="0">
                <a:latin typeface="Segoe UI"/>
                <a:cs typeface="Segoe UI"/>
              </a:rPr>
              <a:t> </a:t>
            </a:r>
            <a:r>
              <a:rPr lang="en-US" sz="2000" spc="-5" dirty="0">
                <a:latin typeface="Segoe UI"/>
                <a:cs typeface="Segoe UI"/>
              </a:rPr>
              <a:t>available?</a:t>
            </a:r>
            <a:endParaRPr lang="en-US" sz="2000" dirty="0">
              <a:latin typeface="Segoe UI"/>
              <a:cs typeface="Segoe UI"/>
            </a:endParaRPr>
          </a:p>
          <a:p>
            <a:pPr marL="755015" lvl="1" indent="-285750">
              <a:lnSpc>
                <a:spcPct val="100000"/>
              </a:lnSpc>
              <a:spcBef>
                <a:spcPts val="225"/>
              </a:spcBef>
              <a:tabLst>
                <a:tab pos="756285" algn="l"/>
                <a:tab pos="756920" algn="l"/>
              </a:tabLst>
            </a:pPr>
            <a:r>
              <a:rPr lang="en-US" sz="1800" spc="-5" dirty="0">
                <a:latin typeface="Segoe UI"/>
                <a:cs typeface="Segoe UI"/>
              </a:rPr>
              <a:t>It will </a:t>
            </a:r>
            <a:r>
              <a:rPr lang="en-US" sz="1800" dirty="0">
                <a:latin typeface="Segoe UI"/>
                <a:cs typeface="Segoe UI"/>
              </a:rPr>
              <a:t>be </a:t>
            </a:r>
            <a:r>
              <a:rPr lang="en-US" sz="1800" spc="-5" dirty="0">
                <a:latin typeface="Segoe UI"/>
                <a:cs typeface="Segoe UI"/>
              </a:rPr>
              <a:t>posted </a:t>
            </a:r>
            <a:r>
              <a:rPr lang="en-US" sz="1800" dirty="0">
                <a:latin typeface="Segoe UI"/>
                <a:cs typeface="Segoe UI"/>
              </a:rPr>
              <a:t>on the </a:t>
            </a:r>
            <a:r>
              <a:rPr lang="en-US" sz="1800" u="heavy" spc="-5" dirty="0">
                <a:uFill>
                  <a:solidFill>
                    <a:srgbClr val="0000FF"/>
                  </a:solidFill>
                </a:uFill>
                <a:latin typeface="Segoe UI"/>
                <a:cs typeface="Segoe UI"/>
                <a:hlinkClick r:id="rId3"/>
              </a:rPr>
              <a:t>Community Care Hub</a:t>
            </a:r>
            <a:r>
              <a:rPr lang="en-US" sz="1800" u="heavy" spc="-5" dirty="0">
                <a:uFill>
                  <a:solidFill>
                    <a:srgbClr val="0000FF"/>
                  </a:solidFill>
                </a:uFill>
                <a:latin typeface="Segoe UI"/>
                <a:cs typeface="Segoe UI"/>
              </a:rPr>
              <a:t> </a:t>
            </a:r>
            <a:r>
              <a:rPr lang="en-US" sz="1800" dirty="0">
                <a:latin typeface="Segoe UI"/>
                <a:cs typeface="Segoe UI"/>
              </a:rPr>
              <a:t>and </a:t>
            </a:r>
            <a:r>
              <a:rPr lang="en-US" sz="1800" spc="-5" dirty="0">
                <a:latin typeface="Segoe UI"/>
                <a:cs typeface="Segoe UI"/>
              </a:rPr>
              <a:t>distributed </a:t>
            </a:r>
            <a:r>
              <a:rPr lang="en-US" sz="1800" spc="-10" dirty="0">
                <a:latin typeface="Segoe UI"/>
                <a:cs typeface="Segoe UI"/>
              </a:rPr>
              <a:t>to </a:t>
            </a:r>
            <a:r>
              <a:rPr lang="en-US" sz="1800" dirty="0">
                <a:latin typeface="Segoe UI"/>
                <a:cs typeface="Segoe UI"/>
              </a:rPr>
              <a:t>the </a:t>
            </a:r>
            <a:r>
              <a:rPr lang="en-US" sz="1800" spc="-5" dirty="0">
                <a:latin typeface="Segoe UI"/>
                <a:cs typeface="Segoe UI"/>
              </a:rPr>
              <a:t>field in </a:t>
            </a:r>
            <a:r>
              <a:rPr lang="en-US" sz="1800" dirty="0">
                <a:latin typeface="Segoe UI"/>
                <a:cs typeface="Segoe UI"/>
              </a:rPr>
              <a:t>the </a:t>
            </a:r>
            <a:r>
              <a:rPr lang="en-US" sz="1800" spc="-5" dirty="0">
                <a:latin typeface="Segoe UI"/>
                <a:cs typeface="Segoe UI"/>
              </a:rPr>
              <a:t>near</a:t>
            </a:r>
            <a:r>
              <a:rPr lang="en-US" sz="1800" spc="-135" dirty="0">
                <a:latin typeface="Segoe UI"/>
                <a:cs typeface="Segoe UI"/>
              </a:rPr>
              <a:t> </a:t>
            </a:r>
            <a:r>
              <a:rPr lang="en-US" sz="1800" spc="-5" dirty="0">
                <a:latin typeface="Segoe UI"/>
                <a:cs typeface="Segoe UI"/>
              </a:rPr>
              <a:t>future and posted in the Office of Community Care Field Guidebook.</a:t>
            </a:r>
            <a:endParaRPr lang="en-US" dirty="0"/>
          </a:p>
        </p:txBody>
      </p:sp>
      <p:sp>
        <p:nvSpPr>
          <p:cNvPr id="4" name="Slide Number Placeholder 3">
            <a:extLst>
              <a:ext uri="{FF2B5EF4-FFF2-40B4-BE49-F238E27FC236}">
                <a16:creationId xmlns:a16="http://schemas.microsoft.com/office/drawing/2014/main" id="{75A2B5EE-8B32-438A-9FAE-2015FA447E2F}"/>
              </a:ext>
            </a:extLst>
          </p:cNvPr>
          <p:cNvSpPr>
            <a:spLocks noGrp="1"/>
          </p:cNvSpPr>
          <p:nvPr>
            <p:ph type="sldNum" sz="quarter" idx="10"/>
          </p:nvPr>
        </p:nvSpPr>
        <p:spPr/>
        <p:txBody>
          <a:bodyPr/>
          <a:lstStyle/>
          <a:p>
            <a:fld id="{9B8B01BA-673E-4211-9E64-C22898E6AF66}" type="slidenum">
              <a:rPr lang="en-US" smtClean="0"/>
              <a:pPr/>
              <a:t>59</a:t>
            </a:fld>
            <a:endParaRPr lang="en-US"/>
          </a:p>
        </p:txBody>
      </p:sp>
    </p:spTree>
    <p:extLst>
      <p:ext uri="{BB962C8B-B14F-4D97-AF65-F5344CB8AC3E}">
        <p14:creationId xmlns:p14="http://schemas.microsoft.com/office/powerpoint/2010/main" val="3643299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3AC4-DB02-4A83-88D7-5D09EA35578D}"/>
              </a:ext>
            </a:extLst>
          </p:cNvPr>
          <p:cNvSpPr>
            <a:spLocks noGrp="1"/>
          </p:cNvSpPr>
          <p:nvPr>
            <p:ph type="title"/>
          </p:nvPr>
        </p:nvSpPr>
        <p:spPr/>
        <p:txBody>
          <a:bodyPr/>
          <a:lstStyle/>
          <a:p>
            <a:r>
              <a:rPr lang="en-US"/>
              <a:t>Deployment Readiness Steps</a:t>
            </a:r>
          </a:p>
        </p:txBody>
      </p:sp>
      <p:sp>
        <p:nvSpPr>
          <p:cNvPr id="3" name="Content Placeholder 2">
            <a:extLst>
              <a:ext uri="{FF2B5EF4-FFF2-40B4-BE49-F238E27FC236}">
                <a16:creationId xmlns:a16="http://schemas.microsoft.com/office/drawing/2014/main" id="{A1D24760-B8B6-42A8-BEDB-81E4021035CF}"/>
              </a:ext>
            </a:extLst>
          </p:cNvPr>
          <p:cNvSpPr>
            <a:spLocks noGrp="1"/>
          </p:cNvSpPr>
          <p:nvPr>
            <p:ph idx="1"/>
          </p:nvPr>
        </p:nvSpPr>
        <p:spPr>
          <a:xfrm>
            <a:off x="228600" y="838200"/>
            <a:ext cx="8686800" cy="5363817"/>
          </a:xfrm>
        </p:spPr>
        <p:txBody>
          <a:bodyPr>
            <a:noAutofit/>
          </a:bodyPr>
          <a:lstStyle/>
          <a:p>
            <a:pPr marL="12065" marR="5080" indent="0" algn="just">
              <a:lnSpc>
                <a:spcPct val="120000"/>
              </a:lnSpc>
              <a:spcBef>
                <a:spcPts val="1500"/>
              </a:spcBef>
              <a:buNone/>
              <a:tabLst>
                <a:tab pos="355600" algn="l"/>
                <a:tab pos="356235" algn="l"/>
              </a:tabLst>
            </a:pPr>
            <a:r>
              <a:rPr lang="en-US" sz="2000" spc="-5">
                <a:cs typeface="Segoe UI"/>
              </a:rPr>
              <a:t>Field </a:t>
            </a:r>
            <a:r>
              <a:rPr lang="en-US" sz="2000">
                <a:cs typeface="Segoe UI"/>
              </a:rPr>
              <a:t>Support </a:t>
            </a:r>
            <a:r>
              <a:rPr lang="en-US" sz="2000" spc="-10">
                <a:cs typeface="Segoe UI"/>
              </a:rPr>
              <a:t>will </a:t>
            </a:r>
            <a:r>
              <a:rPr lang="en-US" sz="2000" spc="-5">
                <a:cs typeface="Segoe UI"/>
              </a:rPr>
              <a:t>work with each facility POC </a:t>
            </a:r>
            <a:r>
              <a:rPr lang="en-US" sz="2000" spc="-10">
                <a:cs typeface="Segoe UI"/>
              </a:rPr>
              <a:t>to review </a:t>
            </a:r>
            <a:r>
              <a:rPr lang="en-US" sz="2000" spc="-5">
                <a:cs typeface="Segoe UI"/>
              </a:rPr>
              <a:t>and </a:t>
            </a:r>
            <a:r>
              <a:rPr lang="en-US" sz="2000" spc="-10">
                <a:cs typeface="Segoe UI"/>
              </a:rPr>
              <a:t>update </a:t>
            </a:r>
            <a:r>
              <a:rPr lang="en-US" sz="2000">
                <a:cs typeface="Segoe UI"/>
              </a:rPr>
              <a:t>the</a:t>
            </a:r>
            <a:r>
              <a:rPr lang="en-US" sz="2000">
                <a:solidFill>
                  <a:srgbClr val="0000FF"/>
                </a:solidFill>
                <a:cs typeface="Segoe UI"/>
              </a:rPr>
              <a:t> </a:t>
            </a:r>
            <a:r>
              <a:rPr lang="en-US" sz="2000" u="heavy" spc="-30">
                <a:solidFill>
                  <a:srgbClr val="0563C1"/>
                </a:solidFill>
                <a:uFill>
                  <a:solidFill>
                    <a:srgbClr val="0000FF"/>
                  </a:solidFill>
                </a:uFill>
                <a:cs typeface="Segoe UI"/>
                <a:hlinkClick r:id="rId3"/>
              </a:rPr>
              <a:t>Deployment and Implementation Tracker (DIT). </a:t>
            </a:r>
            <a:r>
              <a:rPr lang="en-US" sz="2000" spc="-10">
                <a:cs typeface="Segoe UI"/>
              </a:rPr>
              <a:t>The DIT provides steps needed to ensure business readiness </a:t>
            </a:r>
            <a:r>
              <a:rPr lang="en-US" sz="2000" spc="-5">
                <a:cs typeface="Segoe UI"/>
              </a:rPr>
              <a:t>and  technical functionality </a:t>
            </a:r>
            <a:r>
              <a:rPr lang="en-US" sz="2000" spc="-10">
                <a:cs typeface="Segoe UI"/>
              </a:rPr>
              <a:t>to meet </a:t>
            </a:r>
            <a:r>
              <a:rPr lang="en-US" sz="2000">
                <a:cs typeface="Segoe UI"/>
              </a:rPr>
              <a:t>the </a:t>
            </a:r>
            <a:r>
              <a:rPr lang="en-US" sz="2000" spc="-10">
                <a:cs typeface="Segoe UI"/>
              </a:rPr>
              <a:t>mandate</a:t>
            </a:r>
            <a:r>
              <a:rPr lang="en-US" sz="2000" spc="-20">
                <a:cs typeface="Segoe UI"/>
              </a:rPr>
              <a:t> </a:t>
            </a:r>
            <a:r>
              <a:rPr lang="en-US" sz="2000" spc="-10">
                <a:cs typeface="Segoe UI"/>
              </a:rPr>
              <a:t>date.</a:t>
            </a:r>
            <a:endParaRPr lang="en-US" sz="2000">
              <a:cs typeface="Segoe UI"/>
            </a:endParaRPr>
          </a:p>
          <a:p>
            <a:pPr marL="12065" indent="0">
              <a:lnSpc>
                <a:spcPct val="120000"/>
              </a:lnSpc>
              <a:spcBef>
                <a:spcPts val="1200"/>
              </a:spcBef>
              <a:buNone/>
              <a:tabLst>
                <a:tab pos="355600" algn="l"/>
                <a:tab pos="356235" algn="l"/>
              </a:tabLst>
            </a:pPr>
            <a:r>
              <a:rPr lang="en-US" sz="1800" spc="-5">
                <a:cs typeface="Segoe UI"/>
              </a:rPr>
              <a:t>      </a:t>
            </a:r>
            <a:r>
              <a:rPr lang="en-US" sz="1800" b="1" spc="-5">
                <a:cs typeface="Segoe UI"/>
              </a:rPr>
              <a:t>A</a:t>
            </a:r>
            <a:r>
              <a:rPr lang="en-US" sz="1800" spc="-5">
                <a:cs typeface="Segoe UI"/>
              </a:rPr>
              <a:t>.  All participating </a:t>
            </a:r>
            <a:r>
              <a:rPr lang="en-US" sz="1800" spc="-10">
                <a:cs typeface="Segoe UI"/>
              </a:rPr>
              <a:t>facilities </a:t>
            </a:r>
            <a:r>
              <a:rPr lang="en-US" sz="1800" spc="-5">
                <a:cs typeface="Segoe UI"/>
              </a:rPr>
              <a:t>must have their VistA community </a:t>
            </a:r>
            <a:r>
              <a:rPr lang="en-US" sz="1800" spc="-10">
                <a:cs typeface="Segoe UI"/>
              </a:rPr>
              <a:t>care </a:t>
            </a:r>
            <a:r>
              <a:rPr lang="en-US" sz="1800" spc="-5">
                <a:cs typeface="Segoe UI"/>
              </a:rPr>
              <a:t>clinics set </a:t>
            </a:r>
            <a:r>
              <a:rPr lang="en-US" sz="1800">
                <a:cs typeface="Segoe UI"/>
              </a:rPr>
              <a:t>up</a:t>
            </a:r>
            <a:r>
              <a:rPr lang="en-US" sz="1800" spc="80">
                <a:cs typeface="Segoe UI"/>
              </a:rPr>
              <a:t> </a:t>
            </a:r>
            <a:r>
              <a:rPr lang="en-US" sz="1800" spc="15">
                <a:cs typeface="Segoe UI"/>
              </a:rPr>
              <a:t>for:</a:t>
            </a:r>
            <a:endParaRPr lang="en-US" sz="1800">
              <a:cs typeface="Segoe UI"/>
            </a:endParaRPr>
          </a:p>
          <a:p>
            <a:pPr marL="1047750" lvl="1" indent="-342900">
              <a:lnSpc>
                <a:spcPct val="100000"/>
              </a:lnSpc>
              <a:spcBef>
                <a:spcPts val="10"/>
              </a:spcBef>
              <a:buFont typeface="+mj-lt"/>
              <a:buAutoNum type="arabicPeriod"/>
              <a:tabLst>
                <a:tab pos="810895" algn="l"/>
              </a:tabLst>
            </a:pPr>
            <a:r>
              <a:rPr lang="en-US" sz="1800" spc="-10">
                <a:cs typeface="Segoe UI"/>
              </a:rPr>
              <a:t>Audiology</a:t>
            </a:r>
            <a:endParaRPr lang="en-US" sz="1800">
              <a:cs typeface="Segoe UI"/>
            </a:endParaRPr>
          </a:p>
          <a:p>
            <a:pPr marL="1047750" lvl="1" indent="-342900">
              <a:lnSpc>
                <a:spcPct val="100000"/>
              </a:lnSpc>
              <a:spcBef>
                <a:spcPts val="300"/>
              </a:spcBef>
              <a:buFont typeface="+mj-lt"/>
              <a:buAutoNum type="arabicPeriod"/>
              <a:tabLst>
                <a:tab pos="810895" algn="l"/>
              </a:tabLst>
            </a:pPr>
            <a:r>
              <a:rPr lang="en-US" sz="1800" spc="-5">
                <a:cs typeface="Segoe UI"/>
              </a:rPr>
              <a:t>Nutrition</a:t>
            </a:r>
            <a:endParaRPr lang="en-US" sz="1800">
              <a:cs typeface="Segoe UI"/>
            </a:endParaRPr>
          </a:p>
          <a:p>
            <a:pPr marL="1047750" lvl="1" indent="-342900">
              <a:lnSpc>
                <a:spcPct val="100000"/>
              </a:lnSpc>
              <a:spcBef>
                <a:spcPts val="300"/>
              </a:spcBef>
              <a:buFont typeface="+mj-lt"/>
              <a:buAutoNum type="arabicPeriod"/>
              <a:tabLst>
                <a:tab pos="810895" algn="l"/>
              </a:tabLst>
            </a:pPr>
            <a:r>
              <a:rPr lang="en-US" sz="1800">
                <a:cs typeface="Segoe UI"/>
              </a:rPr>
              <a:t>Optometry</a:t>
            </a:r>
          </a:p>
          <a:p>
            <a:pPr marL="1047750" lvl="1" indent="-342900">
              <a:lnSpc>
                <a:spcPct val="100000"/>
              </a:lnSpc>
              <a:spcBef>
                <a:spcPts val="300"/>
              </a:spcBef>
              <a:buFont typeface="+mj-lt"/>
              <a:buAutoNum type="arabicPeriod"/>
              <a:tabLst>
                <a:tab pos="810895" algn="l"/>
              </a:tabLst>
            </a:pPr>
            <a:r>
              <a:rPr lang="en-US" sz="1800" spc="-5">
                <a:cs typeface="Segoe UI"/>
              </a:rPr>
              <a:t>Podiatry</a:t>
            </a:r>
            <a:endParaRPr lang="en-US" sz="1800">
              <a:cs typeface="Segoe UI"/>
            </a:endParaRPr>
          </a:p>
          <a:p>
            <a:pPr marL="1047750" lvl="1" indent="-342900">
              <a:lnSpc>
                <a:spcPct val="100000"/>
              </a:lnSpc>
              <a:spcBef>
                <a:spcPts val="300"/>
              </a:spcBef>
              <a:buFont typeface="+mj-lt"/>
              <a:buAutoNum type="arabicPeriod"/>
              <a:tabLst>
                <a:tab pos="810895" algn="l"/>
              </a:tabLst>
            </a:pPr>
            <a:r>
              <a:rPr lang="en-US" sz="1800">
                <a:cs typeface="Segoe UI"/>
              </a:rPr>
              <a:t>Primary</a:t>
            </a:r>
            <a:r>
              <a:rPr lang="en-US" sz="1800" spc="30">
                <a:cs typeface="Segoe UI"/>
              </a:rPr>
              <a:t> </a:t>
            </a:r>
            <a:r>
              <a:rPr lang="en-US" sz="1800" spc="-10">
                <a:cs typeface="Segoe UI"/>
              </a:rPr>
              <a:t>care</a:t>
            </a:r>
          </a:p>
          <a:p>
            <a:pPr marL="247650" indent="0">
              <a:lnSpc>
                <a:spcPct val="120000"/>
              </a:lnSpc>
              <a:spcBef>
                <a:spcPts val="300"/>
              </a:spcBef>
              <a:buNone/>
              <a:tabLst>
                <a:tab pos="810895" algn="l"/>
              </a:tabLst>
            </a:pPr>
            <a:r>
              <a:rPr lang="en-US" sz="1800" b="1" spc="-5">
                <a:cs typeface="Segoe UI"/>
              </a:rPr>
              <a:t>B</a:t>
            </a:r>
            <a:r>
              <a:rPr lang="en-US" sz="1800" spc="-5">
                <a:cs typeface="Segoe UI"/>
              </a:rPr>
              <a:t>. Community </a:t>
            </a:r>
            <a:r>
              <a:rPr lang="en-US" sz="1800" spc="-10">
                <a:cs typeface="Segoe UI"/>
              </a:rPr>
              <a:t>care </a:t>
            </a:r>
            <a:r>
              <a:rPr lang="en-US" sz="1800" spc="-5">
                <a:cs typeface="Segoe UI"/>
              </a:rPr>
              <a:t>staff </a:t>
            </a:r>
            <a:r>
              <a:rPr lang="en-US" sz="1800" spc="-10">
                <a:cs typeface="Segoe UI"/>
              </a:rPr>
              <a:t>(Request </a:t>
            </a:r>
            <a:r>
              <a:rPr lang="en-US" sz="1800" spc="-5">
                <a:cs typeface="Segoe UI"/>
              </a:rPr>
              <a:t>Managers) should have </a:t>
            </a:r>
            <a:r>
              <a:rPr lang="en-US" sz="1800">
                <a:cs typeface="Segoe UI"/>
              </a:rPr>
              <a:t>the </a:t>
            </a:r>
            <a:r>
              <a:rPr lang="en-US" sz="1800" spc="-5">
                <a:cs typeface="Segoe UI"/>
              </a:rPr>
              <a:t>following </a:t>
            </a:r>
            <a:r>
              <a:rPr lang="en-US" sz="1800" spc="-10">
                <a:cs typeface="Segoe UI"/>
              </a:rPr>
              <a:t>access credentials </a:t>
            </a:r>
            <a:r>
              <a:rPr lang="en-US" sz="1800" spc="-5">
                <a:cs typeface="Segoe UI"/>
              </a:rPr>
              <a:t>enabled</a:t>
            </a:r>
            <a:r>
              <a:rPr lang="en-US" sz="1800" spc="30">
                <a:cs typeface="Segoe UI"/>
              </a:rPr>
              <a:t> </a:t>
            </a:r>
            <a:r>
              <a:rPr lang="en-US" sz="1800" spc="-5">
                <a:cs typeface="Segoe UI"/>
              </a:rPr>
              <a:t>in VistA:</a:t>
            </a:r>
            <a:endParaRPr lang="en-US" sz="1800">
              <a:cs typeface="Segoe UI"/>
            </a:endParaRPr>
          </a:p>
          <a:p>
            <a:pPr marL="1047750" lvl="1" indent="-342900">
              <a:lnSpc>
                <a:spcPct val="100000"/>
              </a:lnSpc>
              <a:spcBef>
                <a:spcPts val="10"/>
              </a:spcBef>
              <a:tabLst>
                <a:tab pos="810895" algn="l"/>
              </a:tabLst>
            </a:pPr>
            <a:r>
              <a:rPr lang="en-US" sz="1800" spc="-5">
                <a:cs typeface="Segoe UI"/>
              </a:rPr>
              <a:t>OR </a:t>
            </a:r>
            <a:r>
              <a:rPr lang="en-US" sz="1800" spc="-10">
                <a:cs typeface="Segoe UI"/>
              </a:rPr>
              <a:t>CPRS GUI</a:t>
            </a:r>
            <a:r>
              <a:rPr lang="en-US" sz="1800" spc="50">
                <a:cs typeface="Segoe UI"/>
              </a:rPr>
              <a:t> </a:t>
            </a:r>
            <a:r>
              <a:rPr lang="en-US" sz="1800" spc="-15">
                <a:cs typeface="Segoe UI"/>
              </a:rPr>
              <a:t>CHART</a:t>
            </a:r>
            <a:endParaRPr lang="en-US" sz="1800">
              <a:cs typeface="Segoe UI"/>
            </a:endParaRPr>
          </a:p>
          <a:p>
            <a:pPr marL="1047750" lvl="1" indent="-342900">
              <a:lnSpc>
                <a:spcPct val="100000"/>
              </a:lnSpc>
              <a:spcBef>
                <a:spcPts val="300"/>
              </a:spcBef>
              <a:tabLst>
                <a:tab pos="810895" algn="l"/>
              </a:tabLst>
            </a:pPr>
            <a:r>
              <a:rPr lang="en-US" sz="1800" spc="-10">
                <a:cs typeface="Segoe UI"/>
              </a:rPr>
              <a:t>DVBA CAPRI</a:t>
            </a:r>
            <a:r>
              <a:rPr lang="en-US" sz="1800" spc="40">
                <a:cs typeface="Segoe UI"/>
              </a:rPr>
              <a:t> </a:t>
            </a:r>
            <a:r>
              <a:rPr lang="en-US" sz="1800" spc="-10">
                <a:cs typeface="Segoe UI"/>
              </a:rPr>
              <a:t>GUI</a:t>
            </a:r>
            <a:endParaRPr lang="en-US" sz="1800">
              <a:cs typeface="Segoe UI"/>
            </a:endParaRPr>
          </a:p>
          <a:p>
            <a:pPr marL="1047750" lvl="1" indent="-342900">
              <a:lnSpc>
                <a:spcPct val="100000"/>
              </a:lnSpc>
              <a:spcBef>
                <a:spcPts val="300"/>
              </a:spcBef>
              <a:tabLst>
                <a:tab pos="810895" algn="l"/>
              </a:tabLst>
            </a:pPr>
            <a:r>
              <a:rPr lang="en-US" sz="1800" spc="-10">
                <a:cs typeface="Segoe UI"/>
              </a:rPr>
              <a:t>MBAA SCHEDULING CALENDAR </a:t>
            </a:r>
            <a:r>
              <a:rPr lang="en-US" sz="1800" spc="-5">
                <a:cs typeface="Segoe UI"/>
              </a:rPr>
              <a:t>VIEW</a:t>
            </a:r>
            <a:r>
              <a:rPr lang="en-US" sz="1800" spc="155">
                <a:cs typeface="Segoe UI"/>
              </a:rPr>
              <a:t> </a:t>
            </a:r>
            <a:r>
              <a:rPr lang="en-US" sz="1800" spc="-5">
                <a:cs typeface="Segoe UI"/>
              </a:rPr>
              <a:t>(optional)</a:t>
            </a:r>
            <a:endParaRPr lang="en-US" sz="1800">
              <a:cs typeface="Segoe UI"/>
            </a:endParaRPr>
          </a:p>
        </p:txBody>
      </p:sp>
      <p:sp>
        <p:nvSpPr>
          <p:cNvPr id="4" name="Slide Number Placeholder 3">
            <a:extLst>
              <a:ext uri="{FF2B5EF4-FFF2-40B4-BE49-F238E27FC236}">
                <a16:creationId xmlns:a16="http://schemas.microsoft.com/office/drawing/2014/main" id="{552D34AB-2999-49CB-A6AA-8B1E90410076}"/>
              </a:ext>
            </a:extLst>
          </p:cNvPr>
          <p:cNvSpPr>
            <a:spLocks noGrp="1"/>
          </p:cNvSpPr>
          <p:nvPr>
            <p:ph type="sldNum" sz="quarter" idx="10"/>
          </p:nvPr>
        </p:nvSpPr>
        <p:spPr/>
        <p:txBody>
          <a:bodyPr/>
          <a:lstStyle/>
          <a:p>
            <a:fld id="{9B8B01BA-673E-4211-9E64-C22898E6AF66}" type="slidenum">
              <a:rPr lang="en-US" smtClean="0"/>
              <a:pPr/>
              <a:t>6</a:t>
            </a:fld>
            <a:endParaRPr lang="en-US"/>
          </a:p>
        </p:txBody>
      </p:sp>
    </p:spTree>
    <p:extLst>
      <p:ext uri="{BB962C8B-B14F-4D97-AF65-F5344CB8AC3E}">
        <p14:creationId xmlns:p14="http://schemas.microsoft.com/office/powerpoint/2010/main" val="2719109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D4978-E461-4E64-A935-5395AFECC2E2}"/>
              </a:ext>
            </a:extLst>
          </p:cNvPr>
          <p:cNvSpPr>
            <a:spLocks noGrp="1"/>
          </p:cNvSpPr>
          <p:nvPr>
            <p:ph type="title"/>
          </p:nvPr>
        </p:nvSpPr>
        <p:spPr>
          <a:xfrm>
            <a:off x="152400" y="1139517"/>
            <a:ext cx="8708571" cy="677091"/>
          </a:xfrm>
        </p:spPr>
        <p:txBody>
          <a:bodyPr>
            <a:noAutofit/>
          </a:bodyPr>
          <a:lstStyle/>
          <a:p>
            <a:pPr algn="ctr"/>
            <a:r>
              <a:rPr lang="en-US" sz="4000" b="1">
                <a:solidFill>
                  <a:schemeClr val="tx1"/>
                </a:solidFill>
              </a:rPr>
              <a:t>Congratulations!! </a:t>
            </a:r>
            <a:br>
              <a:rPr lang="en-US" sz="4000" b="1">
                <a:solidFill>
                  <a:schemeClr val="tx1"/>
                </a:solidFill>
              </a:rPr>
            </a:br>
            <a:r>
              <a:rPr lang="en-US" sz="4000" b="1">
                <a:solidFill>
                  <a:schemeClr val="tx1"/>
                </a:solidFill>
              </a:rPr>
              <a:t>You have completed VAOS CC /SM Training </a:t>
            </a:r>
          </a:p>
        </p:txBody>
      </p:sp>
      <p:sp>
        <p:nvSpPr>
          <p:cNvPr id="4" name="Slide Number Placeholder 3">
            <a:extLst>
              <a:ext uri="{FF2B5EF4-FFF2-40B4-BE49-F238E27FC236}">
                <a16:creationId xmlns:a16="http://schemas.microsoft.com/office/drawing/2014/main" id="{8EF27598-C4E1-4191-98A8-7AF8B3C64795}"/>
              </a:ext>
            </a:extLst>
          </p:cNvPr>
          <p:cNvSpPr>
            <a:spLocks noGrp="1"/>
          </p:cNvSpPr>
          <p:nvPr>
            <p:ph type="sldNum" sz="quarter" idx="10"/>
          </p:nvPr>
        </p:nvSpPr>
        <p:spPr/>
        <p:txBody>
          <a:bodyPr/>
          <a:lstStyle/>
          <a:p>
            <a:fld id="{9B8B01BA-673E-4211-9E64-C22898E6AF66}" type="slidenum">
              <a:rPr lang="en-US" smtClean="0"/>
              <a:pPr/>
              <a:t>60</a:t>
            </a:fld>
            <a:endParaRPr lang="en-US"/>
          </a:p>
        </p:txBody>
      </p:sp>
      <p:sp>
        <p:nvSpPr>
          <p:cNvPr id="5" name="object 5">
            <a:extLst>
              <a:ext uri="{FF2B5EF4-FFF2-40B4-BE49-F238E27FC236}">
                <a16:creationId xmlns:a16="http://schemas.microsoft.com/office/drawing/2014/main" id="{0B38CCDD-92D0-4505-9CD5-A2FFE9AF6113}"/>
              </a:ext>
            </a:extLst>
          </p:cNvPr>
          <p:cNvSpPr txBox="1"/>
          <p:nvPr/>
        </p:nvSpPr>
        <p:spPr>
          <a:xfrm>
            <a:off x="152400" y="2545566"/>
            <a:ext cx="8839200" cy="2746393"/>
          </a:xfrm>
          <a:prstGeom prst="rect">
            <a:avLst/>
          </a:prstGeom>
        </p:spPr>
        <p:txBody>
          <a:bodyPr vert="horz" wrap="square" lIns="0" tIns="12700" rIns="0" bIns="0" rtlCol="0">
            <a:spAutoFit/>
          </a:bodyPr>
          <a:lstStyle/>
          <a:p>
            <a:pPr>
              <a:lnSpc>
                <a:spcPct val="100000"/>
              </a:lnSpc>
              <a:spcBef>
                <a:spcPts val="100"/>
              </a:spcBef>
            </a:pPr>
            <a:r>
              <a:rPr lang="en-US" sz="3600" b="1">
                <a:latin typeface="Franklin Gothic Medium"/>
                <a:cs typeface="Franklin Gothic Medium"/>
              </a:rPr>
              <a:t>		</a:t>
            </a:r>
            <a:r>
              <a:rPr sz="3600" b="1">
                <a:latin typeface="Franklin Gothic Medium"/>
                <a:cs typeface="Franklin Gothic Medium"/>
              </a:rPr>
              <a:t>Certificate </a:t>
            </a:r>
            <a:r>
              <a:rPr sz="3600" b="1" spc="5">
                <a:latin typeface="Franklin Gothic Medium"/>
                <a:cs typeface="Franklin Gothic Medium"/>
              </a:rPr>
              <a:t>of</a:t>
            </a:r>
            <a:r>
              <a:rPr sz="3600" b="1" spc="-75">
                <a:latin typeface="Franklin Gothic Medium"/>
                <a:cs typeface="Franklin Gothic Medium"/>
              </a:rPr>
              <a:t> </a:t>
            </a:r>
            <a:r>
              <a:rPr sz="3600" b="1" spc="-5">
                <a:latin typeface="Franklin Gothic Medium"/>
                <a:cs typeface="Franklin Gothic Medium"/>
              </a:rPr>
              <a:t>Completion</a:t>
            </a:r>
            <a:endParaRPr sz="3600" b="1">
              <a:latin typeface="Franklin Gothic Medium"/>
              <a:cs typeface="Franklin Gothic Medium"/>
            </a:endParaRPr>
          </a:p>
          <a:p>
            <a:pPr marL="12700" marR="5080">
              <a:lnSpc>
                <a:spcPct val="80000"/>
              </a:lnSpc>
              <a:spcBef>
                <a:spcPts val="2505"/>
              </a:spcBef>
            </a:pPr>
            <a:r>
              <a:rPr sz="2700">
                <a:latin typeface="Franklin Gothic Medium"/>
                <a:cs typeface="Franklin Gothic Medium"/>
              </a:rPr>
              <a:t>I ___________________ </a:t>
            </a:r>
            <a:r>
              <a:rPr sz="2700" spc="5">
                <a:latin typeface="Franklin Gothic Medium"/>
                <a:cs typeface="Franklin Gothic Medium"/>
              </a:rPr>
              <a:t>certify </a:t>
            </a:r>
            <a:r>
              <a:rPr sz="2700" spc="-5">
                <a:latin typeface="Franklin Gothic Medium"/>
                <a:cs typeface="Franklin Gothic Medium"/>
              </a:rPr>
              <a:t>that </a:t>
            </a:r>
            <a:r>
              <a:rPr sz="2700">
                <a:latin typeface="Franklin Gothic Medium"/>
                <a:cs typeface="Franklin Gothic Medium"/>
              </a:rPr>
              <a:t>I </a:t>
            </a:r>
            <a:r>
              <a:rPr sz="2700" spc="-15">
                <a:latin typeface="Franklin Gothic Medium"/>
                <a:cs typeface="Franklin Gothic Medium"/>
              </a:rPr>
              <a:t>have </a:t>
            </a:r>
            <a:r>
              <a:rPr sz="2700" spc="-10">
                <a:latin typeface="Franklin Gothic Medium"/>
                <a:cs typeface="Franklin Gothic Medium"/>
              </a:rPr>
              <a:t>completed </a:t>
            </a:r>
            <a:r>
              <a:rPr sz="2700" spc="-5">
                <a:latin typeface="Franklin Gothic Medium"/>
                <a:cs typeface="Franklin Gothic Medium"/>
              </a:rPr>
              <a:t>the Community  Care </a:t>
            </a:r>
            <a:r>
              <a:rPr sz="2700" spc="-50">
                <a:latin typeface="Franklin Gothic Medium"/>
                <a:cs typeface="Franklin Gothic Medium"/>
              </a:rPr>
              <a:t>VA </a:t>
            </a:r>
            <a:r>
              <a:rPr sz="2700">
                <a:latin typeface="Franklin Gothic Medium"/>
                <a:cs typeface="Franklin Gothic Medium"/>
              </a:rPr>
              <a:t>Online </a:t>
            </a:r>
            <a:r>
              <a:rPr sz="2700" spc="-5">
                <a:latin typeface="Franklin Gothic Medium"/>
                <a:cs typeface="Franklin Gothic Medium"/>
              </a:rPr>
              <a:t>Scheduling (CC </a:t>
            </a:r>
            <a:r>
              <a:rPr sz="2700" spc="-35">
                <a:latin typeface="Franklin Gothic Medium"/>
                <a:cs typeface="Franklin Gothic Medium"/>
              </a:rPr>
              <a:t>VAOS) </a:t>
            </a:r>
            <a:r>
              <a:rPr sz="2700">
                <a:latin typeface="Franklin Gothic Medium"/>
                <a:cs typeface="Franklin Gothic Medium"/>
              </a:rPr>
              <a:t>&amp; Scheduling Manager </a:t>
            </a:r>
            <a:r>
              <a:rPr sz="2700" spc="-5">
                <a:latin typeface="Franklin Gothic Medium"/>
                <a:cs typeface="Franklin Gothic Medium"/>
              </a:rPr>
              <a:t>(SM) </a:t>
            </a:r>
            <a:r>
              <a:rPr sz="2700" spc="-15">
                <a:latin typeface="Franklin Gothic Medium"/>
                <a:cs typeface="Franklin Gothic Medium"/>
              </a:rPr>
              <a:t>Training, </a:t>
            </a:r>
            <a:r>
              <a:rPr sz="2700" spc="-5">
                <a:latin typeface="Franklin Gothic Medium"/>
                <a:cs typeface="Franklin Gothic Medium"/>
              </a:rPr>
              <a:t>on</a:t>
            </a:r>
            <a:r>
              <a:rPr sz="2700" spc="-15">
                <a:latin typeface="Franklin Gothic Medium"/>
                <a:cs typeface="Franklin Gothic Medium"/>
              </a:rPr>
              <a:t> </a:t>
            </a:r>
            <a:r>
              <a:rPr sz="2700">
                <a:latin typeface="Franklin Gothic Medium"/>
                <a:cs typeface="Franklin Gothic Medium"/>
              </a:rPr>
              <a:t>__________.</a:t>
            </a:r>
            <a:r>
              <a:rPr sz="2000" i="1" spc="-10">
                <a:latin typeface="Franklin Gothic Medium"/>
                <a:cs typeface="Franklin Gothic Medium"/>
              </a:rPr>
              <a:t>(Date)</a:t>
            </a:r>
            <a:br>
              <a:rPr lang="en-US" sz="2000" i="1" spc="-10">
                <a:latin typeface="Franklin Gothic Medium"/>
                <a:cs typeface="Franklin Gothic Medium"/>
              </a:rPr>
            </a:br>
            <a:endParaRPr sz="2000">
              <a:latin typeface="Franklin Gothic Medium"/>
              <a:cs typeface="Franklin Gothic Medium"/>
            </a:endParaRPr>
          </a:p>
          <a:p>
            <a:pPr marL="6316345">
              <a:lnSpc>
                <a:spcPct val="100000"/>
              </a:lnSpc>
            </a:pPr>
            <a:br>
              <a:rPr lang="en-US" sz="2000" i="1" spc="10">
                <a:latin typeface="Franklin Gothic Medium"/>
                <a:cs typeface="Franklin Gothic Medium"/>
              </a:rPr>
            </a:br>
            <a:r>
              <a:rPr sz="2000" i="1" spc="10">
                <a:latin typeface="Franklin Gothic Medium"/>
                <a:cs typeface="Franklin Gothic Medium"/>
              </a:rPr>
              <a:t>_</a:t>
            </a:r>
            <a:r>
              <a:rPr lang="en-US" sz="2000" i="1" spc="10">
                <a:latin typeface="Franklin Gothic Medium"/>
                <a:cs typeface="Franklin Gothic Medium"/>
              </a:rPr>
              <a:t>__</a:t>
            </a:r>
            <a:r>
              <a:rPr sz="2000" i="1">
                <a:latin typeface="Franklin Gothic Medium"/>
                <a:cs typeface="Franklin Gothic Medium"/>
              </a:rPr>
              <a:t>_</a:t>
            </a:r>
            <a:r>
              <a:rPr lang="en-US" sz="2000">
                <a:latin typeface="Franklin Gothic Medium"/>
                <a:cs typeface="Franklin Gothic Medium"/>
              </a:rPr>
              <a:t>_____</a:t>
            </a:r>
            <a:r>
              <a:rPr sz="2000" i="1" spc="-5">
                <a:latin typeface="Franklin Gothic Medium"/>
                <a:cs typeface="Franklin Gothic Medium"/>
              </a:rPr>
              <a:t>(Signature)</a:t>
            </a:r>
            <a:endParaRPr sz="2000">
              <a:latin typeface="Franklin Gothic Medium"/>
              <a:cs typeface="Franklin Gothic Medium"/>
            </a:endParaRPr>
          </a:p>
        </p:txBody>
      </p:sp>
    </p:spTree>
    <p:extLst>
      <p:ext uri="{BB962C8B-B14F-4D97-AF65-F5344CB8AC3E}">
        <p14:creationId xmlns:p14="http://schemas.microsoft.com/office/powerpoint/2010/main" val="3392177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1940A-0CA6-45FD-BAB7-AFF9F30C6A78}"/>
              </a:ext>
            </a:extLst>
          </p:cNvPr>
          <p:cNvSpPr>
            <a:spLocks noGrp="1"/>
          </p:cNvSpPr>
          <p:nvPr>
            <p:ph type="title"/>
          </p:nvPr>
        </p:nvSpPr>
        <p:spPr>
          <a:xfrm>
            <a:off x="630936" y="600426"/>
            <a:ext cx="7406640" cy="3360625"/>
          </a:xfrm>
        </p:spPr>
        <p:txBody>
          <a:bodyPr vert="horz" lIns="91440" tIns="45720" rIns="91440" bIns="45720" rtlCol="0" anchor="b">
            <a:normAutofit/>
          </a:bodyPr>
          <a:lstStyle/>
          <a:p>
            <a:r>
              <a:rPr lang="en-US" sz="7100" kern="1200">
                <a:solidFill>
                  <a:schemeClr val="tx1"/>
                </a:solidFill>
                <a:latin typeface="+mj-lt"/>
                <a:ea typeface="+mj-ea"/>
                <a:cs typeface="+mj-cs"/>
              </a:rPr>
              <a:t>Questions?</a:t>
            </a:r>
          </a:p>
        </p:txBody>
      </p:sp>
      <p:sp>
        <p:nvSpPr>
          <p:cNvPr id="4" name="Slide Number Placeholder 3">
            <a:extLst>
              <a:ext uri="{FF2B5EF4-FFF2-40B4-BE49-F238E27FC236}">
                <a16:creationId xmlns:a16="http://schemas.microsoft.com/office/drawing/2014/main" id="{8B23BCDD-49EE-47C4-926C-C250FF489874}"/>
              </a:ext>
            </a:extLst>
          </p:cNvPr>
          <p:cNvSpPr>
            <a:spLocks noGrp="1"/>
          </p:cNvSpPr>
          <p:nvPr>
            <p:ph type="sldNum" sz="quarter" idx="10"/>
          </p:nvPr>
        </p:nvSpPr>
        <p:spPr>
          <a:xfrm>
            <a:off x="6457950" y="6356350"/>
            <a:ext cx="2057400" cy="365125"/>
          </a:xfrm>
        </p:spPr>
        <p:txBody>
          <a:bodyPr vert="horz" lIns="91440" tIns="45720" rIns="91440" bIns="45720" rtlCol="0" anchor="ctr">
            <a:normAutofit/>
          </a:bodyPr>
          <a:lstStyle/>
          <a:p>
            <a:pPr>
              <a:spcAft>
                <a:spcPts val="600"/>
              </a:spcAft>
            </a:pPr>
            <a:fld id="{9B8B01BA-673E-4211-9E64-C22898E6AF66}" type="slidenum">
              <a:rPr lang="en-US" smtClean="0">
                <a:solidFill>
                  <a:schemeClr val="tx1">
                    <a:tint val="75000"/>
                  </a:schemeClr>
                </a:solidFill>
              </a:rPr>
              <a:pPr>
                <a:spcAft>
                  <a:spcPts val="600"/>
                </a:spcAft>
              </a:pPr>
              <a:t>61</a:t>
            </a:fld>
            <a:endParaRPr lang="en-US">
              <a:solidFill>
                <a:schemeClr val="tx1">
                  <a:tint val="75000"/>
                </a:schemeClr>
              </a:solidFill>
            </a:endParaRPr>
          </a:p>
        </p:txBody>
      </p:sp>
    </p:spTree>
    <p:extLst>
      <p:ext uri="{BB962C8B-B14F-4D97-AF65-F5344CB8AC3E}">
        <p14:creationId xmlns:p14="http://schemas.microsoft.com/office/powerpoint/2010/main" val="1881811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34846-6553-47BB-A42B-608CB819304E}"/>
              </a:ext>
            </a:extLst>
          </p:cNvPr>
          <p:cNvSpPr>
            <a:spLocks noGrp="1"/>
          </p:cNvSpPr>
          <p:nvPr>
            <p:ph type="title"/>
          </p:nvPr>
        </p:nvSpPr>
        <p:spPr/>
        <p:txBody>
          <a:bodyPr/>
          <a:lstStyle/>
          <a:p>
            <a:r>
              <a:rPr lang="en-US" dirty="0"/>
              <a:t>Veteran Eligibility </a:t>
            </a:r>
          </a:p>
        </p:txBody>
      </p:sp>
      <p:sp>
        <p:nvSpPr>
          <p:cNvPr id="3" name="Content Placeholder 2">
            <a:extLst>
              <a:ext uri="{FF2B5EF4-FFF2-40B4-BE49-F238E27FC236}">
                <a16:creationId xmlns:a16="http://schemas.microsoft.com/office/drawing/2014/main" id="{B991ADE0-54FD-4F0B-BF45-871F984FF98E}"/>
              </a:ext>
            </a:extLst>
          </p:cNvPr>
          <p:cNvSpPr>
            <a:spLocks noGrp="1"/>
          </p:cNvSpPr>
          <p:nvPr>
            <p:ph idx="1"/>
          </p:nvPr>
        </p:nvSpPr>
        <p:spPr>
          <a:xfrm>
            <a:off x="358519" y="730362"/>
            <a:ext cx="8397855" cy="5397273"/>
          </a:xfrm>
        </p:spPr>
        <p:txBody>
          <a:bodyPr vert="horz" lIns="91440" tIns="45720" rIns="91440" bIns="45720" rtlCol="0" anchor="t">
            <a:normAutofit fontScale="25000" lnSpcReduction="20000"/>
          </a:bodyPr>
          <a:lstStyle/>
          <a:p>
            <a:pPr marL="0" indent="0" fontAlgn="base">
              <a:lnSpc>
                <a:spcPct val="120000"/>
              </a:lnSpc>
              <a:buNone/>
            </a:pPr>
            <a:r>
              <a:rPr lang="en-US" sz="8000" b="1" dirty="0">
                <a:latin typeface="Segoe UI"/>
                <a:cs typeface="Segoe UI"/>
              </a:rPr>
              <a:t>To be eligible to use VA Online Scheduling to request community care appointments, you must meet one (1) of the MISSION Act criteria embedded in the VAOS application.  </a:t>
            </a:r>
            <a:endParaRPr lang="en-US" sz="8000" b="1" dirty="0">
              <a:latin typeface="Segoe UI" panose="020B0502040204020203" pitchFamily="34" charset="0"/>
              <a:cs typeface="Segoe UI" panose="020B0502040204020203" pitchFamily="34" charset="0"/>
            </a:endParaRPr>
          </a:p>
          <a:p>
            <a:pPr>
              <a:lnSpc>
                <a:spcPct val="120000"/>
              </a:lnSpc>
            </a:pPr>
            <a:r>
              <a:rPr lang="en-US" sz="6400" dirty="0">
                <a:latin typeface="Segoe UI"/>
                <a:cs typeface="Segoe UI"/>
              </a:rPr>
              <a:t>Live in one of the following states – North Dakota, South Dakota, Montana, Alaska, or Wyoming, due to low Veteran population density</a:t>
            </a:r>
          </a:p>
          <a:p>
            <a:pPr>
              <a:lnSpc>
                <a:spcPct val="120000"/>
              </a:lnSpc>
            </a:pPr>
            <a:r>
              <a:rPr lang="en-US" sz="6400" dirty="0">
                <a:latin typeface="Segoe UI"/>
                <a:cs typeface="Segoe UI"/>
              </a:rPr>
              <a:t>Reside in a U.S. state or territory without a full-service VA Medical Center (Alaska, Hawaii, New Hampshire, and U.S. territories of Guam, American Samoa, Northern Mariana Islands, and the U.S. Virgin Islands)</a:t>
            </a:r>
          </a:p>
          <a:p>
            <a:pPr>
              <a:lnSpc>
                <a:spcPct val="120000"/>
              </a:lnSpc>
            </a:pPr>
            <a:r>
              <a:rPr lang="en-US" sz="6400" dirty="0">
                <a:effectLst/>
                <a:latin typeface="Segoe UI"/>
                <a:ea typeface="Times New Roman" panose="02020603050405020304" pitchFamily="18" charset="0"/>
                <a:cs typeface="Segoe UI"/>
              </a:rPr>
              <a:t>Veterans who do not meet MISSION Act standards but have a “general best medical interest (BMI)” that allows them to obtain some or all their care in the community as opposed to a BMI that is for a specific episode of care.</a:t>
            </a:r>
            <a:endParaRPr lang="en-US" sz="6400" dirty="0">
              <a:effectLst/>
              <a:latin typeface="Segoe UI"/>
              <a:cs typeface="Segoe UI"/>
            </a:endParaRPr>
          </a:p>
          <a:p>
            <a:pPr marL="742950" marR="0" lvl="1" indent="-285750">
              <a:lnSpc>
                <a:spcPct val="107000"/>
              </a:lnSpc>
              <a:spcBef>
                <a:spcPts val="375"/>
              </a:spcBef>
              <a:spcAft>
                <a:spcPts val="0"/>
              </a:spcAft>
              <a:buFont typeface="Courier New" panose="02070309020205020404" pitchFamily="49" charset="0"/>
              <a:buChar char="o"/>
            </a:pPr>
            <a:r>
              <a:rPr lang="en-US" sz="6400" dirty="0">
                <a:effectLst/>
                <a:latin typeface="Segoe UI"/>
                <a:ea typeface="Times New Roman" panose="02020603050405020304" pitchFamily="18" charset="0"/>
                <a:cs typeface="Segoe UI"/>
              </a:rPr>
              <a:t>Potential reasons for general best medical interest (hardship) include geographical challenges, environmental factors, a medical condition that impacts the ability to travel, or if a Veteran needs to travel to their nearest VA medical facility by air, boat or ferry.</a:t>
            </a:r>
          </a:p>
          <a:p>
            <a:pPr marL="457200" marR="0" lvl="1" indent="0">
              <a:lnSpc>
                <a:spcPct val="107000"/>
              </a:lnSpc>
              <a:spcBef>
                <a:spcPts val="375"/>
              </a:spcBef>
              <a:spcAft>
                <a:spcPts val="0"/>
              </a:spcAft>
              <a:buNone/>
            </a:pPr>
            <a:endParaRPr lang="en-US" sz="6400" dirty="0">
              <a:effectLst/>
              <a:latin typeface="Segoe UI"/>
              <a:ea typeface="Times New Roman" panose="02020603050405020304" pitchFamily="18" charset="0"/>
              <a:cs typeface="Segoe UI"/>
            </a:endParaRPr>
          </a:p>
          <a:p>
            <a:pPr>
              <a:lnSpc>
                <a:spcPct val="107000"/>
              </a:lnSpc>
              <a:spcBef>
                <a:spcPts val="375"/>
              </a:spcBef>
            </a:pPr>
            <a:r>
              <a:rPr lang="en-US" sz="6400" dirty="0">
                <a:latin typeface="Segoe UI"/>
                <a:cs typeface="Segoe UI"/>
              </a:rPr>
              <a:t>Have an average drive time to a VA Medical Center (VAMC) of more than 30 minutes for primary care, or more than 60 minutes for audiology, nutrition, optometry, or podiatry care.</a:t>
            </a:r>
            <a:endParaRPr lang="en-US" sz="6400" dirty="0">
              <a:effectLst/>
              <a:latin typeface="Segoe UI"/>
              <a:cs typeface="Segoe UI"/>
            </a:endParaRPr>
          </a:p>
          <a:p>
            <a:pPr marL="0" indent="0">
              <a:buNone/>
            </a:pPr>
            <a:endParaRPr lang="en-US" sz="1200" dirty="0"/>
          </a:p>
        </p:txBody>
      </p:sp>
      <p:sp>
        <p:nvSpPr>
          <p:cNvPr id="4" name="Slide Number Placeholder 3">
            <a:extLst>
              <a:ext uri="{FF2B5EF4-FFF2-40B4-BE49-F238E27FC236}">
                <a16:creationId xmlns:a16="http://schemas.microsoft.com/office/drawing/2014/main" id="{520CBC83-3173-42DE-9402-B616210C9053}"/>
              </a:ext>
            </a:extLst>
          </p:cNvPr>
          <p:cNvSpPr>
            <a:spLocks noGrp="1"/>
          </p:cNvSpPr>
          <p:nvPr>
            <p:ph type="sldNum" sz="quarter" idx="10"/>
          </p:nvPr>
        </p:nvSpPr>
        <p:spPr/>
        <p:txBody>
          <a:bodyPr/>
          <a:lstStyle/>
          <a:p>
            <a:fld id="{9B8B01BA-673E-4211-9E64-C22898E6AF66}" type="slidenum">
              <a:rPr lang="en-US" smtClean="0"/>
              <a:pPr/>
              <a:t>7</a:t>
            </a:fld>
            <a:endParaRPr lang="en-US"/>
          </a:p>
        </p:txBody>
      </p:sp>
    </p:spTree>
    <p:extLst>
      <p:ext uri="{BB962C8B-B14F-4D97-AF65-F5344CB8AC3E}">
        <p14:creationId xmlns:p14="http://schemas.microsoft.com/office/powerpoint/2010/main" val="2504511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34846-6553-47BB-A42B-608CB819304E}"/>
              </a:ext>
            </a:extLst>
          </p:cNvPr>
          <p:cNvSpPr>
            <a:spLocks noGrp="1"/>
          </p:cNvSpPr>
          <p:nvPr>
            <p:ph type="title"/>
          </p:nvPr>
        </p:nvSpPr>
        <p:spPr>
          <a:xfrm>
            <a:off x="272716" y="-1719"/>
            <a:ext cx="8899357" cy="657039"/>
          </a:xfrm>
        </p:spPr>
        <p:txBody>
          <a:bodyPr>
            <a:normAutofit fontScale="90000"/>
          </a:bodyPr>
          <a:lstStyle/>
          <a:p>
            <a:r>
              <a:rPr lang="en-US"/>
              <a:t>Veteran Community Care Requirements for VAOS </a:t>
            </a:r>
          </a:p>
        </p:txBody>
      </p:sp>
      <p:sp>
        <p:nvSpPr>
          <p:cNvPr id="3" name="Content Placeholder 2">
            <a:extLst>
              <a:ext uri="{FF2B5EF4-FFF2-40B4-BE49-F238E27FC236}">
                <a16:creationId xmlns:a16="http://schemas.microsoft.com/office/drawing/2014/main" id="{B991ADE0-54FD-4F0B-BF45-871F984FF98E}"/>
              </a:ext>
            </a:extLst>
          </p:cNvPr>
          <p:cNvSpPr>
            <a:spLocks noGrp="1"/>
          </p:cNvSpPr>
          <p:nvPr>
            <p:ph idx="1"/>
          </p:nvPr>
        </p:nvSpPr>
        <p:spPr>
          <a:xfrm>
            <a:off x="358520" y="886048"/>
            <a:ext cx="8445238" cy="4564910"/>
          </a:xfrm>
        </p:spPr>
        <p:txBody>
          <a:bodyPr>
            <a:normAutofit fontScale="25000" lnSpcReduction="20000"/>
          </a:bodyPr>
          <a:lstStyle/>
          <a:p>
            <a:pPr marL="0" indent="0" fontAlgn="base">
              <a:lnSpc>
                <a:spcPct val="120000"/>
              </a:lnSpc>
              <a:buNone/>
            </a:pPr>
            <a:r>
              <a:rPr lang="en-US" sz="7200" b="1" dirty="0">
                <a:latin typeface="Segoe UI" panose="020B0502040204020203" pitchFamily="34" charset="0"/>
                <a:cs typeface="Segoe UI" panose="020B0502040204020203" pitchFamily="34" charset="0"/>
              </a:rPr>
              <a:t>In order to submit a community care request thru VAOS, the Veteran must meet </a:t>
            </a:r>
            <a:r>
              <a:rPr lang="en-US" sz="7200" b="1" u="sng" dirty="0">
                <a:latin typeface="Segoe UI" panose="020B0502040204020203" pitchFamily="34" charset="0"/>
                <a:cs typeface="Segoe UI" panose="020B0502040204020203" pitchFamily="34" charset="0"/>
              </a:rPr>
              <a:t>all</a:t>
            </a:r>
            <a:r>
              <a:rPr lang="en-US" sz="7200" b="1" dirty="0">
                <a:latin typeface="Segoe UI" panose="020B0502040204020203" pitchFamily="34" charset="0"/>
                <a:cs typeface="Segoe UI" panose="020B0502040204020203" pitchFamily="34" charset="0"/>
              </a:rPr>
              <a:t> the following system requirements: </a:t>
            </a:r>
          </a:p>
          <a:p>
            <a:pPr>
              <a:lnSpc>
                <a:spcPct val="120000"/>
              </a:lnSpc>
            </a:pPr>
            <a:r>
              <a:rPr lang="en-US" sz="6200" dirty="0">
                <a:latin typeface="Segoe UI" panose="020B0502040204020203" pitchFamily="34" charset="0"/>
                <a:cs typeface="Segoe UI" panose="020B0502040204020203" pitchFamily="34" charset="0"/>
              </a:rPr>
              <a:t>The veteran must be eligible for Community Care based on static Veteran Community Care eligibility codes (VCEs) </a:t>
            </a:r>
            <a:r>
              <a:rPr lang="en-US" sz="6200" b="1" dirty="0">
                <a:latin typeface="Segoe UI" panose="020B0502040204020203" pitchFamily="34" charset="0"/>
                <a:cs typeface="Segoe UI" panose="020B0502040204020203" pitchFamily="34" charset="0"/>
              </a:rPr>
              <a:t>**AND**</a:t>
            </a:r>
          </a:p>
          <a:p>
            <a:pPr lvl="1">
              <a:lnSpc>
                <a:spcPct val="120000"/>
              </a:lnSpc>
            </a:pPr>
            <a:r>
              <a:rPr lang="en-US" sz="5800" dirty="0">
                <a:latin typeface="Segoe UI" panose="020B0502040204020203" pitchFamily="34" charset="0"/>
                <a:cs typeface="Segoe UI" panose="020B0502040204020203" pitchFamily="34" charset="0"/>
              </a:rPr>
              <a:t>This interface checks the Eligibility and Enrollment system for the static code check. If the response is 'not eligible’, the system will perform the drive time eligibility check via another authoritative data source. </a:t>
            </a:r>
            <a:endParaRPr lang="en-US" sz="6200" dirty="0">
              <a:latin typeface="Segoe UI" panose="020B0502040204020203" pitchFamily="34" charset="0"/>
              <a:cs typeface="Segoe UI" panose="020B0502040204020203" pitchFamily="34" charset="0"/>
            </a:endParaRPr>
          </a:p>
          <a:p>
            <a:pPr>
              <a:lnSpc>
                <a:spcPct val="120000"/>
              </a:lnSpc>
            </a:pPr>
            <a:r>
              <a:rPr lang="en-US" sz="6200" dirty="0">
                <a:latin typeface="Segoe UI" panose="020B0502040204020203" pitchFamily="34" charset="0"/>
                <a:cs typeface="Segoe UI" panose="020B0502040204020203" pitchFamily="34" charset="0"/>
              </a:rPr>
              <a:t>The veteran must be registered at the target site </a:t>
            </a:r>
            <a:r>
              <a:rPr lang="en-US" sz="6200" b="1" dirty="0">
                <a:latin typeface="Segoe UI" panose="020B0502040204020203" pitchFamily="34" charset="0"/>
                <a:cs typeface="Segoe UI" panose="020B0502040204020203" pitchFamily="34" charset="0"/>
              </a:rPr>
              <a:t>**AND**</a:t>
            </a:r>
          </a:p>
          <a:p>
            <a:pPr>
              <a:lnSpc>
                <a:spcPct val="120000"/>
              </a:lnSpc>
            </a:pPr>
            <a:r>
              <a:rPr lang="en-US" sz="6200" dirty="0">
                <a:latin typeface="Segoe UI" panose="020B0502040204020203" pitchFamily="34" charset="0"/>
                <a:cs typeface="Segoe UI" panose="020B0502040204020203" pitchFamily="34" charset="0"/>
              </a:rPr>
              <a:t>The target site must be enabled as a ‘Community Care VAOS site’ in the VA Toolset </a:t>
            </a:r>
          </a:p>
          <a:p>
            <a:pPr marL="0" indent="0">
              <a:lnSpc>
                <a:spcPct val="120000"/>
              </a:lnSpc>
              <a:buNone/>
            </a:pPr>
            <a:r>
              <a:rPr lang="en-US" sz="5500" b="1" i="1" dirty="0">
                <a:latin typeface="Segoe UI" panose="020B0502040204020203" pitchFamily="34" charset="0"/>
                <a:cs typeface="Segoe UI" panose="020B0502040204020203" pitchFamily="34" charset="0"/>
              </a:rPr>
              <a:t>*</a:t>
            </a:r>
            <a:r>
              <a:rPr lang="en-US" sz="5500" b="1" i="1" u="sng" dirty="0">
                <a:latin typeface="Segoe UI" panose="020B0502040204020203" pitchFamily="34" charset="0"/>
                <a:cs typeface="Segoe UI" panose="020B0502040204020203" pitchFamily="34" charset="0"/>
              </a:rPr>
              <a:t>Note</a:t>
            </a:r>
            <a:r>
              <a:rPr lang="en-US" sz="5500" b="1" i="1" dirty="0">
                <a:latin typeface="Segoe UI" panose="020B0502040204020203" pitchFamily="34" charset="0"/>
                <a:cs typeface="Segoe UI" panose="020B0502040204020203" pitchFamily="34" charset="0"/>
              </a:rPr>
              <a:t>: </a:t>
            </a:r>
            <a:r>
              <a:rPr lang="en-US" sz="5500" i="1" dirty="0">
                <a:latin typeface="Segoe UI" panose="020B0502040204020203" pitchFamily="34" charset="0"/>
                <a:cs typeface="Segoe UI" panose="020B0502040204020203" pitchFamily="34" charset="0"/>
              </a:rPr>
              <a:t>this setting enables the Request Manager to view and process VAOS-submitted CC requests in Scheduling Manager.</a:t>
            </a:r>
          </a:p>
          <a:p>
            <a:pPr marL="0" indent="0">
              <a:buNone/>
            </a:pPr>
            <a:endParaRPr lang="en-US" sz="1200" dirty="0"/>
          </a:p>
        </p:txBody>
      </p:sp>
      <p:sp>
        <p:nvSpPr>
          <p:cNvPr id="4" name="Slide Number Placeholder 3">
            <a:extLst>
              <a:ext uri="{FF2B5EF4-FFF2-40B4-BE49-F238E27FC236}">
                <a16:creationId xmlns:a16="http://schemas.microsoft.com/office/drawing/2014/main" id="{520CBC83-3173-42DE-9402-B616210C9053}"/>
              </a:ext>
            </a:extLst>
          </p:cNvPr>
          <p:cNvSpPr>
            <a:spLocks noGrp="1"/>
          </p:cNvSpPr>
          <p:nvPr>
            <p:ph type="sldNum" sz="quarter" idx="10"/>
          </p:nvPr>
        </p:nvSpPr>
        <p:spPr/>
        <p:txBody>
          <a:bodyPr/>
          <a:lstStyle/>
          <a:p>
            <a:fld id="{9B8B01BA-673E-4211-9E64-C22898E6AF66}" type="slidenum">
              <a:rPr lang="en-US" smtClean="0"/>
              <a:pPr/>
              <a:t>8</a:t>
            </a:fld>
            <a:endParaRPr lang="en-US"/>
          </a:p>
        </p:txBody>
      </p:sp>
    </p:spTree>
    <p:extLst>
      <p:ext uri="{BB962C8B-B14F-4D97-AF65-F5344CB8AC3E}">
        <p14:creationId xmlns:p14="http://schemas.microsoft.com/office/powerpoint/2010/main" val="2255461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5147-B09A-428B-84A1-3CC17EB938B3}"/>
              </a:ext>
            </a:extLst>
          </p:cNvPr>
          <p:cNvSpPr>
            <a:spLocks noGrp="1"/>
          </p:cNvSpPr>
          <p:nvPr>
            <p:ph type="title"/>
          </p:nvPr>
        </p:nvSpPr>
        <p:spPr/>
        <p:txBody>
          <a:bodyPr>
            <a:normAutofit fontScale="90000"/>
          </a:bodyPr>
          <a:lstStyle/>
          <a:p>
            <a:r>
              <a:rPr lang="en-US" spc="-5"/>
              <a:t>What is </a:t>
            </a:r>
            <a:r>
              <a:rPr lang="en-US"/>
              <a:t>new for the </a:t>
            </a:r>
            <a:r>
              <a:rPr lang="en-US" spc="-5"/>
              <a:t>Community </a:t>
            </a:r>
            <a:r>
              <a:rPr lang="en-US" spc="-15"/>
              <a:t>Care</a:t>
            </a:r>
            <a:r>
              <a:rPr lang="en-US" spc="-55"/>
              <a:t> </a:t>
            </a:r>
            <a:r>
              <a:rPr lang="en-US"/>
              <a:t>Staff?</a:t>
            </a:r>
          </a:p>
        </p:txBody>
      </p:sp>
      <p:sp>
        <p:nvSpPr>
          <p:cNvPr id="3" name="Content Placeholder 2">
            <a:extLst>
              <a:ext uri="{FF2B5EF4-FFF2-40B4-BE49-F238E27FC236}">
                <a16:creationId xmlns:a16="http://schemas.microsoft.com/office/drawing/2014/main" id="{5B7E9AAA-8F77-47FA-A5C9-93C06919E5E0}"/>
              </a:ext>
            </a:extLst>
          </p:cNvPr>
          <p:cNvSpPr>
            <a:spLocks noGrp="1"/>
          </p:cNvSpPr>
          <p:nvPr>
            <p:ph idx="1"/>
          </p:nvPr>
        </p:nvSpPr>
        <p:spPr>
          <a:xfrm>
            <a:off x="80010" y="838200"/>
            <a:ext cx="8759190" cy="5289436"/>
          </a:xfrm>
        </p:spPr>
        <p:txBody>
          <a:bodyPr>
            <a:normAutofit fontScale="92500"/>
          </a:bodyPr>
          <a:lstStyle/>
          <a:p>
            <a:pPr marL="590550" indent="-343535">
              <a:lnSpc>
                <a:spcPct val="100000"/>
              </a:lnSpc>
              <a:spcBef>
                <a:spcPts val="785"/>
              </a:spcBef>
              <a:buFont typeface="Arial"/>
              <a:buChar char="•"/>
              <a:tabLst>
                <a:tab pos="591185" algn="l"/>
                <a:tab pos="591820" algn="l"/>
              </a:tabLst>
            </a:pPr>
            <a:r>
              <a:rPr lang="en-US" sz="1800" b="1" spc="-5" dirty="0">
                <a:latin typeface="Segoe UI" panose="020B0502040204020203" pitchFamily="34" charset="0"/>
                <a:cs typeface="Segoe UI" panose="020B0502040204020203" pitchFamily="34" charset="0"/>
              </a:rPr>
              <a:t>Community </a:t>
            </a:r>
            <a:r>
              <a:rPr lang="en-US" sz="1800" b="1" spc="-10" dirty="0">
                <a:latin typeface="Segoe UI" panose="020B0502040204020203" pitchFamily="34" charset="0"/>
                <a:cs typeface="Segoe UI" panose="020B0502040204020203" pitchFamily="34" charset="0"/>
              </a:rPr>
              <a:t>care </a:t>
            </a:r>
            <a:r>
              <a:rPr lang="en-US" sz="1800" b="1" spc="-5" dirty="0">
                <a:latin typeface="Segoe UI" panose="020B0502040204020203" pitchFamily="34" charset="0"/>
                <a:cs typeface="Segoe UI" panose="020B0502040204020203" pitchFamily="34" charset="0"/>
              </a:rPr>
              <a:t>staff </a:t>
            </a:r>
            <a:r>
              <a:rPr lang="en-US" sz="1800" b="1" spc="-10" dirty="0">
                <a:latin typeface="Segoe UI" panose="020B0502040204020203" pitchFamily="34" charset="0"/>
                <a:cs typeface="Segoe UI" panose="020B0502040204020203" pitchFamily="34" charset="0"/>
              </a:rPr>
              <a:t>(Request </a:t>
            </a:r>
            <a:r>
              <a:rPr lang="en-US" sz="1800" b="1" spc="-5" dirty="0">
                <a:latin typeface="Segoe UI" panose="020B0502040204020203" pitchFamily="34" charset="0"/>
                <a:cs typeface="Segoe UI" panose="020B0502040204020203" pitchFamily="34" charset="0"/>
              </a:rPr>
              <a:t>Managers)</a:t>
            </a:r>
            <a:r>
              <a:rPr lang="en-US" sz="1800" b="1" spc="-55" dirty="0">
                <a:latin typeface="Segoe UI" panose="020B0502040204020203" pitchFamily="34" charset="0"/>
                <a:cs typeface="Segoe UI" panose="020B0502040204020203" pitchFamily="34" charset="0"/>
              </a:rPr>
              <a:t> </a:t>
            </a:r>
            <a:r>
              <a:rPr lang="en-US" sz="1800" b="1" spc="-5" dirty="0">
                <a:latin typeface="Segoe UI" panose="020B0502040204020203" pitchFamily="34" charset="0"/>
                <a:cs typeface="Segoe UI" panose="020B0502040204020203" pitchFamily="34" charset="0"/>
              </a:rPr>
              <a:t>workflow:</a:t>
            </a:r>
          </a:p>
          <a:p>
            <a:pPr marL="711200">
              <a:lnSpc>
                <a:spcPct val="100000"/>
              </a:lnSpc>
              <a:spcBef>
                <a:spcPts val="610"/>
              </a:spcBef>
              <a:tabLst>
                <a:tab pos="1046480" algn="l"/>
              </a:tabLst>
            </a:pPr>
            <a:r>
              <a:rPr lang="en-US" sz="1800" spc="-35" dirty="0">
                <a:latin typeface="Segoe UI" panose="020B0502040204020203" pitchFamily="34" charset="0"/>
                <a:cs typeface="Segoe UI" panose="020B0502040204020203" pitchFamily="34" charset="0"/>
              </a:rPr>
              <a:t>VAOS CC </a:t>
            </a:r>
            <a:r>
              <a:rPr lang="en-US" sz="1800" spc="-10" dirty="0">
                <a:latin typeface="Segoe UI" panose="020B0502040204020203" pitchFamily="34" charset="0"/>
                <a:cs typeface="Segoe UI" panose="020B0502040204020203" pitchFamily="34" charset="0"/>
              </a:rPr>
              <a:t>requests </a:t>
            </a:r>
            <a:r>
              <a:rPr lang="en-US" sz="1800" spc="-15" dirty="0">
                <a:latin typeface="Segoe UI" panose="020B0502040204020203" pitchFamily="34" charset="0"/>
                <a:cs typeface="Segoe UI" panose="020B0502040204020203" pitchFamily="34" charset="0"/>
              </a:rPr>
              <a:t>are </a:t>
            </a:r>
            <a:r>
              <a:rPr lang="en-US" sz="1800" spc="-5" dirty="0">
                <a:latin typeface="Segoe UI" panose="020B0502040204020203" pitchFamily="34" charset="0"/>
                <a:cs typeface="Segoe UI" panose="020B0502040204020203" pitchFamily="34" charset="0"/>
              </a:rPr>
              <a:t>automatically </a:t>
            </a:r>
            <a:r>
              <a:rPr lang="en-US" sz="1800" spc="-10" dirty="0">
                <a:latin typeface="Segoe UI" panose="020B0502040204020203" pitchFamily="34" charset="0"/>
                <a:cs typeface="Segoe UI" panose="020B0502040204020203" pitchFamily="34" charset="0"/>
              </a:rPr>
              <a:t>accessible in </a:t>
            </a:r>
            <a:r>
              <a:rPr lang="en-US" sz="1800" spc="-5" dirty="0">
                <a:latin typeface="Segoe UI" panose="020B0502040204020203" pitchFamily="34" charset="0"/>
                <a:cs typeface="Segoe UI" panose="020B0502040204020203" pitchFamily="34" charset="0"/>
              </a:rPr>
              <a:t>SM. </a:t>
            </a:r>
            <a:r>
              <a:rPr lang="en-US" sz="1800" spc="-10" dirty="0">
                <a:latin typeface="Segoe UI" panose="020B0502040204020203" pitchFamily="34" charset="0"/>
                <a:cs typeface="Segoe UI" panose="020B0502040204020203" pitchFamily="34" charset="0"/>
              </a:rPr>
              <a:t>Request </a:t>
            </a:r>
            <a:r>
              <a:rPr lang="en-US" sz="1800" spc="-5" dirty="0">
                <a:latin typeface="Segoe UI" panose="020B0502040204020203" pitchFamily="34" charset="0"/>
                <a:cs typeface="Segoe UI" panose="020B0502040204020203" pitchFamily="34" charset="0"/>
              </a:rPr>
              <a:t>Managers </a:t>
            </a:r>
            <a:r>
              <a:rPr lang="en-US" sz="1800" spc="-15" dirty="0">
                <a:latin typeface="Segoe UI" panose="020B0502040204020203" pitchFamily="34" charset="0"/>
                <a:cs typeface="Segoe UI" panose="020B0502040204020203" pitchFamily="34" charset="0"/>
              </a:rPr>
              <a:t>can</a:t>
            </a:r>
            <a:r>
              <a:rPr lang="en-US" sz="1800" spc="-10" dirty="0">
                <a:latin typeface="Segoe UI" panose="020B0502040204020203" pitchFamily="34" charset="0"/>
                <a:cs typeface="Segoe UI" panose="020B0502040204020203" pitchFamily="34" charset="0"/>
              </a:rPr>
              <a:t> </a:t>
            </a:r>
            <a:r>
              <a:rPr lang="en-US" sz="1800" spc="-5" dirty="0">
                <a:latin typeface="Segoe UI" panose="020B0502040204020203" pitchFamily="34" charset="0"/>
                <a:cs typeface="Segoe UI" panose="020B0502040204020203" pitchFamily="34" charset="0"/>
              </a:rPr>
              <a:t>see </a:t>
            </a:r>
            <a:r>
              <a:rPr lang="en-US" sz="1800" spc="-25" dirty="0">
                <a:latin typeface="Segoe UI" panose="020B0502040204020203" pitchFamily="34" charset="0"/>
                <a:cs typeface="Segoe UI" panose="020B0502040204020203" pitchFamily="34" charset="0"/>
              </a:rPr>
              <a:t>Veteran’s</a:t>
            </a:r>
            <a:r>
              <a:rPr lang="en-US" sz="1800" spc="300" dirty="0">
                <a:latin typeface="Segoe UI" panose="020B0502040204020203" pitchFamily="34" charset="0"/>
                <a:cs typeface="Segoe UI" panose="020B0502040204020203" pitchFamily="34" charset="0"/>
              </a:rPr>
              <a:t> </a:t>
            </a:r>
            <a:r>
              <a:rPr lang="en-US" sz="1800" spc="-10" dirty="0">
                <a:latin typeface="Segoe UI" panose="020B0502040204020203" pitchFamily="34" charset="0"/>
                <a:cs typeface="Segoe UI" panose="020B0502040204020203" pitchFamily="34" charset="0"/>
              </a:rPr>
              <a:t>preferences </a:t>
            </a:r>
            <a:r>
              <a:rPr lang="en-US" sz="1800" spc="-5" dirty="0">
                <a:latin typeface="Segoe UI" panose="020B0502040204020203" pitchFamily="34" charset="0"/>
                <a:cs typeface="Segoe UI" panose="020B0502040204020203" pitchFamily="34" charset="0"/>
              </a:rPr>
              <a:t>(date, time, location, </a:t>
            </a:r>
            <a:r>
              <a:rPr lang="en-US" sz="1800" spc="-20" dirty="0">
                <a:latin typeface="Segoe UI" panose="020B0502040204020203" pitchFamily="34" charset="0"/>
                <a:cs typeface="Segoe UI" panose="020B0502040204020203" pitchFamily="34" charset="0"/>
              </a:rPr>
              <a:t>provider, </a:t>
            </a:r>
            <a:r>
              <a:rPr lang="en-US" sz="1800" spc="-10" dirty="0">
                <a:latin typeface="Segoe UI" panose="020B0502040204020203" pitchFamily="34" charset="0"/>
                <a:cs typeface="Segoe UI" panose="020B0502040204020203" pitchFamily="34" charset="0"/>
              </a:rPr>
              <a:t>etc.) </a:t>
            </a:r>
            <a:r>
              <a:rPr lang="en-US" sz="1800" spc="-5" dirty="0">
                <a:latin typeface="Segoe UI" panose="020B0502040204020203" pitchFamily="34" charset="0"/>
                <a:cs typeface="Segoe UI" panose="020B0502040204020203" pitchFamily="34" charset="0"/>
              </a:rPr>
              <a:t>in</a:t>
            </a:r>
            <a:r>
              <a:rPr lang="en-US" sz="1800" spc="70" dirty="0">
                <a:latin typeface="Segoe UI" panose="020B0502040204020203" pitchFamily="34" charset="0"/>
                <a:cs typeface="Segoe UI" panose="020B0502040204020203" pitchFamily="34" charset="0"/>
              </a:rPr>
              <a:t> </a:t>
            </a:r>
            <a:r>
              <a:rPr lang="en-US" sz="1800" spc="-10" dirty="0">
                <a:latin typeface="Segoe UI" panose="020B0502040204020203" pitchFamily="34" charset="0"/>
                <a:cs typeface="Segoe UI" panose="020B0502040204020203" pitchFamily="34" charset="0"/>
              </a:rPr>
              <a:t>SM.</a:t>
            </a:r>
            <a:endParaRPr lang="en-US" sz="1800" dirty="0">
              <a:latin typeface="Segoe UI" panose="020B0502040204020203" pitchFamily="34" charset="0"/>
              <a:cs typeface="Segoe UI" panose="020B0502040204020203" pitchFamily="34" charset="0"/>
            </a:endParaRPr>
          </a:p>
          <a:p>
            <a:pPr marL="711200">
              <a:lnSpc>
                <a:spcPct val="100000"/>
              </a:lnSpc>
              <a:spcBef>
                <a:spcPts val="300"/>
              </a:spcBef>
              <a:tabLst>
                <a:tab pos="1046480" algn="l"/>
              </a:tabLst>
            </a:pPr>
            <a:r>
              <a:rPr lang="en-US" sz="1800" spc="-10" dirty="0">
                <a:latin typeface="Segoe UI" panose="020B0502040204020203" pitchFamily="34" charset="0"/>
                <a:cs typeface="Segoe UI" panose="020B0502040204020203" pitchFamily="34" charset="0"/>
              </a:rPr>
              <a:t>Must initiate processing </a:t>
            </a:r>
            <a:r>
              <a:rPr lang="en-US" sz="1800" spc="-35" dirty="0">
                <a:latin typeface="Segoe UI" panose="020B0502040204020203" pitchFamily="34" charset="0"/>
                <a:cs typeface="Segoe UI" panose="020B0502040204020203" pitchFamily="34" charset="0"/>
              </a:rPr>
              <a:t>VAOS CC </a:t>
            </a:r>
            <a:r>
              <a:rPr lang="en-US" sz="1800" spc="-10" dirty="0">
                <a:latin typeface="Segoe UI" panose="020B0502040204020203" pitchFamily="34" charset="0"/>
                <a:cs typeface="Segoe UI" panose="020B0502040204020203" pitchFamily="34" charset="0"/>
              </a:rPr>
              <a:t>requests </a:t>
            </a:r>
            <a:r>
              <a:rPr lang="en-US" sz="1800" spc="-5" dirty="0">
                <a:latin typeface="Segoe UI" panose="020B0502040204020203" pitchFamily="34" charset="0"/>
                <a:cs typeface="Segoe UI" panose="020B0502040204020203" pitchFamily="34" charset="0"/>
              </a:rPr>
              <a:t>within </a:t>
            </a:r>
            <a:r>
              <a:rPr lang="en-US" sz="1800" spc="-10" dirty="0">
                <a:latin typeface="Segoe UI" panose="020B0502040204020203" pitchFamily="34" charset="0"/>
                <a:cs typeface="Segoe UI" panose="020B0502040204020203" pitchFamily="34" charset="0"/>
              </a:rPr>
              <a:t>three </a:t>
            </a:r>
            <a:r>
              <a:rPr lang="en-US" sz="1800" spc="-5" dirty="0">
                <a:latin typeface="Segoe UI" panose="020B0502040204020203" pitchFamily="34" charset="0"/>
                <a:cs typeface="Segoe UI" panose="020B0502040204020203" pitchFamily="34" charset="0"/>
              </a:rPr>
              <a:t>(3) business days </a:t>
            </a:r>
            <a:r>
              <a:rPr lang="en-US" sz="1800" spc="-10" dirty="0">
                <a:latin typeface="Segoe UI" panose="020B0502040204020203" pitchFamily="34" charset="0"/>
                <a:cs typeface="Segoe UI" panose="020B0502040204020203" pitchFamily="34" charset="0"/>
              </a:rPr>
              <a:t>from submission</a:t>
            </a:r>
            <a:r>
              <a:rPr lang="en-US" sz="1800" spc="245" dirty="0">
                <a:latin typeface="Segoe UI" panose="020B0502040204020203" pitchFamily="34" charset="0"/>
                <a:cs typeface="Segoe UI" panose="020B0502040204020203" pitchFamily="34" charset="0"/>
              </a:rPr>
              <a:t> </a:t>
            </a:r>
            <a:r>
              <a:rPr lang="en-US" sz="1800" spc="-5" dirty="0">
                <a:latin typeface="Segoe UI" panose="020B0502040204020203" pitchFamily="34" charset="0"/>
                <a:cs typeface="Segoe UI" panose="020B0502040204020203" pitchFamily="34" charset="0"/>
              </a:rPr>
              <a:t>date.</a:t>
            </a:r>
            <a:endParaRPr lang="en-US" sz="1800" dirty="0">
              <a:latin typeface="Segoe UI" panose="020B0502040204020203" pitchFamily="34" charset="0"/>
              <a:cs typeface="Segoe UI" panose="020B0502040204020203" pitchFamily="34" charset="0"/>
            </a:endParaRPr>
          </a:p>
          <a:p>
            <a:pPr marL="711200">
              <a:lnSpc>
                <a:spcPct val="100000"/>
              </a:lnSpc>
              <a:spcBef>
                <a:spcPts val="300"/>
              </a:spcBef>
              <a:tabLst>
                <a:tab pos="1046480" algn="l"/>
              </a:tabLst>
            </a:pPr>
            <a:r>
              <a:rPr lang="en-US" sz="1800" spc="-10" dirty="0">
                <a:latin typeface="Segoe UI" panose="020B0502040204020203" pitchFamily="34" charset="0"/>
                <a:cs typeface="Segoe UI" panose="020B0502040204020203" pitchFamily="34" charset="0"/>
              </a:rPr>
              <a:t>No </a:t>
            </a:r>
            <a:r>
              <a:rPr lang="en-US" sz="1800" spc="-5" dirty="0">
                <a:latin typeface="Segoe UI" panose="020B0502040204020203" pitchFamily="34" charset="0"/>
                <a:cs typeface="Segoe UI" panose="020B0502040204020203" pitchFamily="34" charset="0"/>
              </a:rPr>
              <a:t>need </a:t>
            </a:r>
            <a:r>
              <a:rPr lang="en-US" sz="1800" spc="-10" dirty="0">
                <a:latin typeface="Segoe UI" panose="020B0502040204020203" pitchFamily="34" charset="0"/>
                <a:cs typeface="Segoe UI" panose="020B0502040204020203" pitchFamily="34" charset="0"/>
              </a:rPr>
              <a:t>to </a:t>
            </a:r>
            <a:r>
              <a:rPr lang="en-US" sz="1800" spc="-5" dirty="0">
                <a:latin typeface="Segoe UI" panose="020B0502040204020203" pitchFamily="34" charset="0"/>
                <a:cs typeface="Segoe UI" panose="020B0502040204020203" pitchFamily="34" charset="0"/>
              </a:rPr>
              <a:t>confirm </a:t>
            </a:r>
            <a:r>
              <a:rPr lang="en-US" sz="1800" spc="-30" dirty="0">
                <a:latin typeface="Segoe UI" panose="020B0502040204020203" pitchFamily="34" charset="0"/>
                <a:cs typeface="Segoe UI" panose="020B0502040204020203" pitchFamily="34" charset="0"/>
              </a:rPr>
              <a:t>Veteran’s</a:t>
            </a:r>
            <a:r>
              <a:rPr lang="en-US" sz="1800" spc="25" dirty="0">
                <a:latin typeface="Segoe UI" panose="020B0502040204020203" pitchFamily="34" charset="0"/>
                <a:cs typeface="Segoe UI" panose="020B0502040204020203" pitchFamily="34" charset="0"/>
              </a:rPr>
              <a:t> </a:t>
            </a:r>
            <a:r>
              <a:rPr lang="en-US" sz="1800" spc="-10" dirty="0">
                <a:latin typeface="Segoe UI" panose="020B0502040204020203" pitchFamily="34" charset="0"/>
                <a:cs typeface="Segoe UI" panose="020B0502040204020203" pitchFamily="34" charset="0"/>
              </a:rPr>
              <a:t>eligibility:</a:t>
            </a:r>
            <a:endParaRPr lang="en-US" sz="1800" dirty="0">
              <a:latin typeface="Segoe UI" panose="020B0502040204020203" pitchFamily="34" charset="0"/>
              <a:cs typeface="Segoe UI" panose="020B0502040204020203" pitchFamily="34" charset="0"/>
            </a:endParaRPr>
          </a:p>
          <a:p>
            <a:pPr marL="1330960" lvl="1" indent="-285750">
              <a:lnSpc>
                <a:spcPct val="100000"/>
              </a:lnSpc>
              <a:spcBef>
                <a:spcPts val="685"/>
              </a:spcBef>
              <a:tabLst>
                <a:tab pos="1278255" algn="l"/>
                <a:tab pos="1278890" algn="l"/>
              </a:tabLst>
            </a:pPr>
            <a:r>
              <a:rPr lang="en-US" sz="1800" spc="-35" dirty="0">
                <a:latin typeface="Segoe UI" panose="020B0502040204020203" pitchFamily="34" charset="0"/>
                <a:cs typeface="Segoe UI" panose="020B0502040204020203" pitchFamily="34" charset="0"/>
              </a:rPr>
              <a:t>VAOS </a:t>
            </a:r>
            <a:r>
              <a:rPr lang="en-US" sz="1800" spc="-5" dirty="0">
                <a:latin typeface="Segoe UI" panose="020B0502040204020203" pitchFamily="34" charset="0"/>
                <a:cs typeface="Segoe UI" panose="020B0502040204020203" pitchFamily="34" charset="0"/>
              </a:rPr>
              <a:t>is </a:t>
            </a:r>
            <a:r>
              <a:rPr lang="en-US" sz="1800" spc="-10" dirty="0">
                <a:latin typeface="Segoe UI" panose="020B0502040204020203" pitchFamily="34" charset="0"/>
                <a:cs typeface="Segoe UI" panose="020B0502040204020203" pitchFamily="34" charset="0"/>
              </a:rPr>
              <a:t>integrated </a:t>
            </a:r>
            <a:r>
              <a:rPr lang="en-US" sz="1800" spc="-5" dirty="0">
                <a:latin typeface="Segoe UI" panose="020B0502040204020203" pitchFamily="34" charset="0"/>
                <a:cs typeface="Segoe UI" panose="020B0502040204020203" pitchFamily="34" charset="0"/>
              </a:rPr>
              <a:t>with the </a:t>
            </a:r>
            <a:r>
              <a:rPr lang="en-US" sz="1800" spc="-10" dirty="0">
                <a:latin typeface="Segoe UI" panose="020B0502040204020203" pitchFamily="34" charset="0"/>
                <a:cs typeface="Segoe UI" panose="020B0502040204020203" pitchFamily="34" charset="0"/>
              </a:rPr>
              <a:t>Enrollment </a:t>
            </a:r>
            <a:r>
              <a:rPr lang="en-US" sz="1800" spc="-5" dirty="0">
                <a:latin typeface="Segoe UI" panose="020B0502040204020203" pitchFamily="34" charset="0"/>
                <a:cs typeface="Segoe UI" panose="020B0502040204020203" pitchFamily="34" charset="0"/>
              </a:rPr>
              <a:t>and </a:t>
            </a:r>
            <a:r>
              <a:rPr lang="en-US" sz="1800" spc="-10" dirty="0">
                <a:latin typeface="Segoe UI" panose="020B0502040204020203" pitchFamily="34" charset="0"/>
                <a:cs typeface="Segoe UI" panose="020B0502040204020203" pitchFamily="34" charset="0"/>
              </a:rPr>
              <a:t>Eligibility</a:t>
            </a:r>
            <a:r>
              <a:rPr lang="en-US" sz="1800" spc="145" dirty="0">
                <a:latin typeface="Segoe UI" panose="020B0502040204020203" pitchFamily="34" charset="0"/>
                <a:cs typeface="Segoe UI" panose="020B0502040204020203" pitchFamily="34" charset="0"/>
              </a:rPr>
              <a:t> </a:t>
            </a:r>
            <a:r>
              <a:rPr lang="en-US" sz="1800" spc="-15" dirty="0">
                <a:latin typeface="Segoe UI" panose="020B0502040204020203" pitchFamily="34" charset="0"/>
                <a:cs typeface="Segoe UI" panose="020B0502040204020203" pitchFamily="34" charset="0"/>
              </a:rPr>
              <a:t>System.</a:t>
            </a:r>
          </a:p>
          <a:p>
            <a:pPr marL="1330960" lvl="1" indent="-285750">
              <a:lnSpc>
                <a:spcPct val="100000"/>
              </a:lnSpc>
              <a:spcBef>
                <a:spcPts val="685"/>
              </a:spcBef>
              <a:tabLst>
                <a:tab pos="1278255" algn="l"/>
                <a:tab pos="1278890" algn="l"/>
              </a:tabLst>
            </a:pPr>
            <a:r>
              <a:rPr lang="en-US" sz="1800" spc="-5" dirty="0">
                <a:latin typeface="Segoe UI" panose="020B0502040204020203" pitchFamily="34" charset="0"/>
                <a:cs typeface="Segoe UI" panose="020B0502040204020203" pitchFamily="34" charset="0"/>
              </a:rPr>
              <a:t>Only eligible </a:t>
            </a:r>
            <a:r>
              <a:rPr lang="en-US" sz="1800" spc="-15" dirty="0">
                <a:latin typeface="Segoe UI" panose="020B0502040204020203" pitchFamily="34" charset="0"/>
                <a:cs typeface="Segoe UI" panose="020B0502040204020203" pitchFamily="34" charset="0"/>
              </a:rPr>
              <a:t>Veterans may </a:t>
            </a:r>
            <a:r>
              <a:rPr lang="en-US" sz="1800" spc="-10" dirty="0">
                <a:latin typeface="Segoe UI" panose="020B0502040204020203" pitchFamily="34" charset="0"/>
                <a:cs typeface="Segoe UI" panose="020B0502040204020203" pitchFamily="34" charset="0"/>
              </a:rPr>
              <a:t>request </a:t>
            </a:r>
            <a:r>
              <a:rPr lang="en-US" sz="1800" spc="-5" dirty="0">
                <a:latin typeface="Segoe UI" panose="020B0502040204020203" pitchFamily="34" charset="0"/>
                <a:cs typeface="Segoe UI" panose="020B0502040204020203" pitchFamily="34" charset="0"/>
              </a:rPr>
              <a:t>community </a:t>
            </a:r>
            <a:r>
              <a:rPr lang="en-US" sz="1800" spc="-15" dirty="0">
                <a:latin typeface="Segoe UI" panose="020B0502040204020203" pitchFamily="34" charset="0"/>
                <a:cs typeface="Segoe UI" panose="020B0502040204020203" pitchFamily="34" charset="0"/>
              </a:rPr>
              <a:t>care </a:t>
            </a:r>
            <a:r>
              <a:rPr lang="en-US" sz="1800" spc="-5" dirty="0">
                <a:latin typeface="Segoe UI" panose="020B0502040204020203" pitchFamily="34" charset="0"/>
                <a:cs typeface="Segoe UI" panose="020B0502040204020203" pitchFamily="34" charset="0"/>
              </a:rPr>
              <a:t>appointments </a:t>
            </a:r>
            <a:r>
              <a:rPr lang="en-US" sz="1800" spc="-10" dirty="0">
                <a:latin typeface="Segoe UI" panose="020B0502040204020203" pitchFamily="34" charset="0"/>
                <a:cs typeface="Segoe UI" panose="020B0502040204020203" pitchFamily="34" charset="0"/>
              </a:rPr>
              <a:t>through</a:t>
            </a:r>
            <a:r>
              <a:rPr lang="en-US" sz="1800" spc="114" dirty="0">
                <a:latin typeface="Segoe UI" panose="020B0502040204020203" pitchFamily="34" charset="0"/>
                <a:cs typeface="Segoe UI" panose="020B0502040204020203" pitchFamily="34" charset="0"/>
              </a:rPr>
              <a:t> </a:t>
            </a:r>
            <a:r>
              <a:rPr lang="en-US" sz="1800" spc="-30" dirty="0">
                <a:latin typeface="Segoe UI" panose="020B0502040204020203" pitchFamily="34" charset="0"/>
                <a:cs typeface="Segoe UI" panose="020B0502040204020203" pitchFamily="34" charset="0"/>
              </a:rPr>
              <a:t>VAOS.</a:t>
            </a:r>
            <a:endParaRPr lang="en-US" sz="1800" dirty="0">
              <a:latin typeface="Segoe UI" panose="020B0502040204020203" pitchFamily="34" charset="0"/>
              <a:cs typeface="Segoe UI" panose="020B0502040204020203" pitchFamily="34" charset="0"/>
            </a:endParaRPr>
          </a:p>
          <a:p>
            <a:pPr marL="1330960" lvl="1" indent="-285750">
              <a:lnSpc>
                <a:spcPct val="100000"/>
              </a:lnSpc>
              <a:spcBef>
                <a:spcPts val="685"/>
              </a:spcBef>
              <a:tabLst>
                <a:tab pos="1278255" algn="l"/>
                <a:tab pos="1278890" algn="l"/>
              </a:tabLst>
            </a:pPr>
            <a:r>
              <a:rPr lang="en-US" sz="1800" spc="-35" dirty="0">
                <a:latin typeface="Segoe UI" panose="020B0502040204020203" pitchFamily="34" charset="0"/>
                <a:cs typeface="Segoe UI" panose="020B0502040204020203" pitchFamily="34" charset="0"/>
              </a:rPr>
              <a:t>VAOS </a:t>
            </a:r>
            <a:r>
              <a:rPr lang="en-US" sz="1800" spc="-5" dirty="0">
                <a:latin typeface="Segoe UI" panose="020B0502040204020203" pitchFamily="34" charset="0"/>
                <a:cs typeface="Segoe UI" panose="020B0502040204020203" pitchFamily="34" charset="0"/>
              </a:rPr>
              <a:t>automatically receives the </a:t>
            </a:r>
            <a:r>
              <a:rPr lang="en-US" sz="1800" spc="-30" dirty="0">
                <a:latin typeface="Segoe UI" panose="020B0502040204020203" pitchFamily="34" charset="0"/>
                <a:cs typeface="Segoe UI" panose="020B0502040204020203" pitchFamily="34" charset="0"/>
              </a:rPr>
              <a:t>Veteran’s </a:t>
            </a:r>
            <a:r>
              <a:rPr lang="en-US" sz="1800" spc="-10" dirty="0">
                <a:latin typeface="Segoe UI" panose="020B0502040204020203" pitchFamily="34" charset="0"/>
                <a:cs typeface="Segoe UI" panose="020B0502040204020203" pitchFamily="34" charset="0"/>
              </a:rPr>
              <a:t>eligibility status </a:t>
            </a:r>
            <a:r>
              <a:rPr lang="en-US" sz="1800" spc="-5" dirty="0">
                <a:latin typeface="Segoe UI" panose="020B0502040204020203" pitchFamily="34" charset="0"/>
                <a:cs typeface="Segoe UI" panose="020B0502040204020203" pitchFamily="34" charset="0"/>
              </a:rPr>
              <a:t>in the</a:t>
            </a:r>
            <a:r>
              <a:rPr lang="en-US" sz="1800" spc="180" dirty="0">
                <a:latin typeface="Segoe UI" panose="020B0502040204020203" pitchFamily="34" charset="0"/>
                <a:cs typeface="Segoe UI" panose="020B0502040204020203" pitchFamily="34" charset="0"/>
              </a:rPr>
              <a:t> </a:t>
            </a:r>
            <a:r>
              <a:rPr lang="en-US" sz="1800" spc="-15" dirty="0">
                <a:latin typeface="Segoe UI" panose="020B0502040204020203" pitchFamily="34" charset="0"/>
                <a:cs typeface="Segoe UI" panose="020B0502040204020203" pitchFamily="34" charset="0"/>
              </a:rPr>
              <a:t>background.</a:t>
            </a:r>
            <a:endParaRPr lang="en-US" sz="1800" dirty="0">
              <a:latin typeface="Segoe UI" panose="020B0502040204020203" pitchFamily="34" charset="0"/>
              <a:cs typeface="Segoe UI" panose="020B0502040204020203" pitchFamily="34" charset="0"/>
            </a:endParaRPr>
          </a:p>
          <a:p>
            <a:pPr marL="590550" indent="-343535">
              <a:lnSpc>
                <a:spcPct val="110000"/>
              </a:lnSpc>
              <a:spcBef>
                <a:spcPts val="1490"/>
              </a:spcBef>
              <a:buFont typeface="Arial"/>
              <a:buChar char="•"/>
              <a:tabLst>
                <a:tab pos="591185" algn="l"/>
                <a:tab pos="591820" algn="l"/>
              </a:tabLst>
            </a:pPr>
            <a:r>
              <a:rPr lang="en-US" sz="1800" b="1" spc="-15" dirty="0">
                <a:latin typeface="Segoe UI" panose="020B0502040204020203" pitchFamily="34" charset="0"/>
                <a:cs typeface="Segoe UI" panose="020B0502040204020203" pitchFamily="34" charset="0"/>
              </a:rPr>
              <a:t>Request </a:t>
            </a:r>
            <a:r>
              <a:rPr lang="en-US" sz="1800" b="1" spc="-5" dirty="0">
                <a:latin typeface="Segoe UI" panose="020B0502040204020203" pitchFamily="34" charset="0"/>
                <a:cs typeface="Segoe UI" panose="020B0502040204020203" pitchFamily="34" charset="0"/>
              </a:rPr>
              <a:t>managers will </a:t>
            </a:r>
            <a:r>
              <a:rPr lang="en-US" sz="1800" b="1" dirty="0">
                <a:latin typeface="Segoe UI" panose="020B0502040204020203" pitchFamily="34" charset="0"/>
                <a:cs typeface="Segoe UI" panose="020B0502040204020203" pitchFamily="34" charset="0"/>
              </a:rPr>
              <a:t>continue</a:t>
            </a:r>
            <a:r>
              <a:rPr lang="en-US" sz="1800" b="1" spc="-25" dirty="0">
                <a:latin typeface="Segoe UI" panose="020B0502040204020203" pitchFamily="34" charset="0"/>
                <a:cs typeface="Segoe UI" panose="020B0502040204020203" pitchFamily="34" charset="0"/>
              </a:rPr>
              <a:t> </a:t>
            </a:r>
            <a:r>
              <a:rPr lang="en-US" sz="1800" b="1" spc="-5" dirty="0">
                <a:latin typeface="Segoe UI" panose="020B0502040204020203" pitchFamily="34" charset="0"/>
                <a:cs typeface="Segoe UI" panose="020B0502040204020203" pitchFamily="34" charset="0"/>
              </a:rPr>
              <a:t>to:</a:t>
            </a:r>
          </a:p>
          <a:p>
            <a:pPr marL="996314" marR="127000" indent="-285750">
              <a:lnSpc>
                <a:spcPct val="110000"/>
              </a:lnSpc>
              <a:spcBef>
                <a:spcPts val="10"/>
              </a:spcBef>
              <a:buFont typeface="Courier New" panose="02070309020205020404" pitchFamily="49" charset="0"/>
              <a:buChar char="o"/>
              <a:tabLst>
                <a:tab pos="1046480" algn="l"/>
              </a:tabLst>
            </a:pPr>
            <a:r>
              <a:rPr lang="en-US" sz="1800" spc="-15" dirty="0">
                <a:latin typeface="Segoe UI" panose="020B0502040204020203" pitchFamily="34" charset="0"/>
                <a:cs typeface="Segoe UI" panose="020B0502040204020203" pitchFamily="34" charset="0"/>
              </a:rPr>
              <a:t>Ensure Direct </a:t>
            </a:r>
            <a:r>
              <a:rPr lang="en-US" sz="1800" spc="-10" dirty="0">
                <a:latin typeface="Segoe UI" panose="020B0502040204020203" pitchFamily="34" charset="0"/>
                <a:cs typeface="Segoe UI" panose="020B0502040204020203" pitchFamily="34" charset="0"/>
              </a:rPr>
              <a:t>Scheduling </a:t>
            </a:r>
            <a:r>
              <a:rPr lang="en-US" sz="1800" spc="-5" dirty="0">
                <a:latin typeface="Segoe UI" panose="020B0502040204020203" pitchFamily="34" charset="0"/>
                <a:cs typeface="Segoe UI" panose="020B0502040204020203" pitchFamily="34" charset="0"/>
              </a:rPr>
              <a:t>and/or </a:t>
            </a:r>
            <a:r>
              <a:rPr lang="en-US" sz="1800" dirty="0">
                <a:latin typeface="Segoe UI" panose="020B0502040204020203" pitchFamily="34" charset="0"/>
                <a:cs typeface="Segoe UI" panose="020B0502040204020203" pitchFamily="34" charset="0"/>
              </a:rPr>
              <a:t>Primary </a:t>
            </a:r>
            <a:r>
              <a:rPr lang="en-US" sz="1800" spc="-15" dirty="0">
                <a:latin typeface="Segoe UI" panose="020B0502040204020203" pitchFamily="34" charset="0"/>
                <a:cs typeface="Segoe UI" panose="020B0502040204020203" pitchFamily="34" charset="0"/>
              </a:rPr>
              <a:t>Care </a:t>
            </a:r>
            <a:r>
              <a:rPr lang="en-US" sz="1800" spc="-5" dirty="0">
                <a:latin typeface="Segoe UI" panose="020B0502040204020203" pitchFamily="34" charset="0"/>
                <a:cs typeface="Segoe UI" panose="020B0502040204020203" pitchFamily="34" charset="0"/>
              </a:rPr>
              <a:t>Administrative consults </a:t>
            </a:r>
            <a:r>
              <a:rPr lang="en-US" sz="1800" spc="-10" dirty="0">
                <a:latin typeface="Segoe UI" panose="020B0502040204020203" pitchFamily="34" charset="0"/>
                <a:cs typeface="Segoe UI" panose="020B0502040204020203" pitchFamily="34" charset="0"/>
              </a:rPr>
              <a:t>using Computerized Patient </a:t>
            </a:r>
            <a:r>
              <a:rPr lang="en-US" sz="1800" spc="-20" dirty="0">
                <a:latin typeface="Segoe UI" panose="020B0502040204020203" pitchFamily="34" charset="0"/>
                <a:cs typeface="Segoe UI" panose="020B0502040204020203" pitchFamily="34" charset="0"/>
              </a:rPr>
              <a:t>Record  </a:t>
            </a:r>
            <a:r>
              <a:rPr lang="en-US" sz="1800" spc="-15" dirty="0">
                <a:latin typeface="Segoe UI" panose="020B0502040204020203" pitchFamily="34" charset="0"/>
                <a:cs typeface="Segoe UI" panose="020B0502040204020203" pitchFamily="34" charset="0"/>
              </a:rPr>
              <a:t>System</a:t>
            </a:r>
            <a:r>
              <a:rPr lang="en-US" sz="1800" spc="-10" dirty="0">
                <a:latin typeface="Segoe UI" panose="020B0502040204020203" pitchFamily="34" charset="0"/>
                <a:cs typeface="Segoe UI" panose="020B0502040204020203" pitchFamily="34" charset="0"/>
              </a:rPr>
              <a:t> (CPRS).</a:t>
            </a:r>
          </a:p>
          <a:p>
            <a:pPr marL="996314" marR="127000" indent="-285750">
              <a:lnSpc>
                <a:spcPct val="110000"/>
              </a:lnSpc>
              <a:spcBef>
                <a:spcPts val="10"/>
              </a:spcBef>
              <a:buFont typeface="Courier New" panose="02070309020205020404" pitchFamily="49" charset="0"/>
              <a:buChar char="o"/>
              <a:tabLst>
                <a:tab pos="1046480" algn="l"/>
              </a:tabLst>
            </a:pPr>
            <a:r>
              <a:rPr lang="en-US" sz="1800" spc="-10" dirty="0">
                <a:latin typeface="Segoe UI" panose="020B0502040204020203" pitchFamily="34" charset="0"/>
                <a:cs typeface="Segoe UI" panose="020B0502040204020203" pitchFamily="34" charset="0"/>
              </a:rPr>
              <a:t>Contact the Veteran to ask sorting questions for Audiology, Podiatry, Nutrition and Optometry.</a:t>
            </a:r>
            <a:endParaRPr lang="en-US" sz="1800" dirty="0">
              <a:latin typeface="Segoe UI" panose="020B0502040204020203" pitchFamily="34" charset="0"/>
              <a:cs typeface="Segoe UI" panose="020B0502040204020203" pitchFamily="34" charset="0"/>
            </a:endParaRPr>
          </a:p>
          <a:p>
            <a:pPr marL="996314" marR="127000" indent="-285750">
              <a:lnSpc>
                <a:spcPct val="110000"/>
              </a:lnSpc>
              <a:spcBef>
                <a:spcPts val="10"/>
              </a:spcBef>
              <a:buFont typeface="Courier New" panose="02070309020205020404" pitchFamily="49" charset="0"/>
              <a:buChar char="o"/>
              <a:tabLst>
                <a:tab pos="1046480" algn="l"/>
              </a:tabLst>
            </a:pPr>
            <a:r>
              <a:rPr lang="en-US" sz="1800" spc="-10" dirty="0">
                <a:latin typeface="Segoe UI" panose="020B0502040204020203" pitchFamily="34" charset="0"/>
                <a:cs typeface="Segoe UI" panose="020B0502040204020203" pitchFamily="34" charset="0"/>
              </a:rPr>
              <a:t>Schedule </a:t>
            </a:r>
            <a:r>
              <a:rPr lang="en-US" sz="1800" spc="-5" dirty="0">
                <a:latin typeface="Segoe UI" panose="020B0502040204020203" pitchFamily="34" charset="0"/>
                <a:cs typeface="Segoe UI" panose="020B0502040204020203" pitchFamily="34" charset="0"/>
              </a:rPr>
              <a:t>appointments in Scheduling Manager (SM) and </a:t>
            </a:r>
            <a:r>
              <a:rPr lang="en-US" sz="1800" spc="-10" dirty="0" err="1">
                <a:latin typeface="Segoe UI" panose="020B0502040204020203" pitchFamily="34" charset="0"/>
                <a:cs typeface="Segoe UI" panose="020B0502040204020203" pitchFamily="34" charset="0"/>
              </a:rPr>
              <a:t>HealthShare</a:t>
            </a:r>
            <a:r>
              <a:rPr lang="en-US" sz="1800" spc="-10" dirty="0">
                <a:latin typeface="Segoe UI" panose="020B0502040204020203" pitchFamily="34" charset="0"/>
                <a:cs typeface="Segoe UI" panose="020B0502040204020203" pitchFamily="34" charset="0"/>
              </a:rPr>
              <a:t> Referral Manager (HSRM).</a:t>
            </a:r>
          </a:p>
          <a:p>
            <a:endParaRPr lang="en-US" dirty="0"/>
          </a:p>
        </p:txBody>
      </p:sp>
      <p:sp>
        <p:nvSpPr>
          <p:cNvPr id="4" name="Slide Number Placeholder 3">
            <a:extLst>
              <a:ext uri="{FF2B5EF4-FFF2-40B4-BE49-F238E27FC236}">
                <a16:creationId xmlns:a16="http://schemas.microsoft.com/office/drawing/2014/main" id="{6E13230A-D694-4BE1-ACE9-57090691BFB5}"/>
              </a:ext>
            </a:extLst>
          </p:cNvPr>
          <p:cNvSpPr>
            <a:spLocks noGrp="1"/>
          </p:cNvSpPr>
          <p:nvPr>
            <p:ph type="sldNum" sz="quarter" idx="10"/>
          </p:nvPr>
        </p:nvSpPr>
        <p:spPr/>
        <p:txBody>
          <a:bodyPr/>
          <a:lstStyle/>
          <a:p>
            <a:fld id="{9B8B01BA-673E-4211-9E64-C22898E6AF66}" type="slidenum">
              <a:rPr lang="en-US" smtClean="0"/>
              <a:pPr/>
              <a:t>9</a:t>
            </a:fld>
            <a:endParaRPr lang="en-US"/>
          </a:p>
        </p:txBody>
      </p:sp>
    </p:spTree>
    <p:extLst>
      <p:ext uri="{BB962C8B-B14F-4D97-AF65-F5344CB8AC3E}">
        <p14:creationId xmlns:p14="http://schemas.microsoft.com/office/powerpoint/2010/main" val="353315066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D3D7252EE0FD4C85432F27D0E1457B" ma:contentTypeVersion="11" ma:contentTypeDescription="Create a new document." ma:contentTypeScope="" ma:versionID="b8c068eab324e57b8d2bcfde0a470647">
  <xsd:schema xmlns:xsd="http://www.w3.org/2001/XMLSchema" xmlns:xs="http://www.w3.org/2001/XMLSchema" xmlns:p="http://schemas.microsoft.com/office/2006/metadata/properties" xmlns:ns2="7822aa95-5ecd-4965-b687-4d8fb86afdc1" xmlns:ns3="0511cc6a-09bc-4a38-98e8-68ff05430e8a" targetNamespace="http://schemas.microsoft.com/office/2006/metadata/properties" ma:root="true" ma:fieldsID="3e9d9925893eb8d8312b12b19ba2d0cc" ns2:_="" ns3:_="">
    <xsd:import namespace="7822aa95-5ecd-4965-b687-4d8fb86afdc1"/>
    <xsd:import namespace="0511cc6a-09bc-4a38-98e8-68ff05430e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element ref="ns2:MediaServiceAutoTags" minOccurs="0"/>
                <xsd:element ref="ns2:MediaServiceOCR"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22aa95-5ecd-4965-b687-4d8fb86afd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1cc6a-09bc-4a38-98e8-68ff05430e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35138E-ABBF-4ACD-9472-EF94390B3507}">
  <ds:schemaRefs>
    <ds:schemaRef ds:uri="http://schemas.microsoft.com/sharepoint/v3/contenttype/forms"/>
  </ds:schemaRefs>
</ds:datastoreItem>
</file>

<file path=customXml/itemProps2.xml><?xml version="1.0" encoding="utf-8"?>
<ds:datastoreItem xmlns:ds="http://schemas.openxmlformats.org/officeDocument/2006/customXml" ds:itemID="{F987F1B3-A95B-4EB9-8D3F-C1486D04D81C}">
  <ds:schemaRefs>
    <ds:schemaRef ds:uri="http://schemas.openxmlformats.org/package/2006/metadata/core-properties"/>
    <ds:schemaRef ds:uri="http://www.w3.org/XML/1998/namespace"/>
    <ds:schemaRef ds:uri="http://purl.org/dc/elements/1.1/"/>
    <ds:schemaRef ds:uri="http://schemas.microsoft.com/office/infopath/2007/PartnerControls"/>
    <ds:schemaRef ds:uri="http://schemas.microsoft.com/office/2006/metadata/properties"/>
    <ds:schemaRef ds:uri="http://purl.org/dc/terms/"/>
    <ds:schemaRef ds:uri="http://schemas.microsoft.com/office/2006/documentManagement/types"/>
    <ds:schemaRef ds:uri="0511cc6a-09bc-4a38-98e8-68ff05430e8a"/>
    <ds:schemaRef ds:uri="7822aa95-5ecd-4965-b687-4d8fb86afdc1"/>
    <ds:schemaRef ds:uri="http://purl.org/dc/dcmitype/"/>
  </ds:schemaRefs>
</ds:datastoreItem>
</file>

<file path=customXml/itemProps3.xml><?xml version="1.0" encoding="utf-8"?>
<ds:datastoreItem xmlns:ds="http://schemas.openxmlformats.org/officeDocument/2006/customXml" ds:itemID="{8D5525C7-074E-4517-96D7-A839588ABA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22aa95-5ecd-4965-b687-4d8fb86afdc1"/>
    <ds:schemaRef ds:uri="0511cc6a-09bc-4a38-98e8-68ff05430e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457</TotalTime>
  <Words>8017</Words>
  <Application>Microsoft Office PowerPoint</Application>
  <PresentationFormat>On-screen Show (4:3)</PresentationFormat>
  <Paragraphs>694</Paragraphs>
  <Slides>61</Slides>
  <Notes>60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61</vt:i4>
      </vt:variant>
    </vt:vector>
  </HeadingPairs>
  <TitlesOfParts>
    <vt:vector size="75" baseType="lpstr">
      <vt:lpstr>Arial</vt:lpstr>
      <vt:lpstr>Calibri</vt:lpstr>
      <vt:lpstr>Calibri (Body)</vt:lpstr>
      <vt:lpstr>Calibri (Heading)</vt:lpstr>
      <vt:lpstr>Calibri Light</vt:lpstr>
      <vt:lpstr>Calibri Light (Headings)</vt:lpstr>
      <vt:lpstr>Courier New</vt:lpstr>
      <vt:lpstr>Franklin Gothic Medium</vt:lpstr>
      <vt:lpstr>Myriad Pro</vt:lpstr>
      <vt:lpstr>Segoe UI</vt:lpstr>
      <vt:lpstr>Times New Roman</vt:lpstr>
      <vt:lpstr>Wingdings</vt:lpstr>
      <vt:lpstr>Custom Design</vt:lpstr>
      <vt:lpstr>2_Custom Design</vt:lpstr>
      <vt:lpstr>Community Care VA Online Scheduling (VAOS CC) and Scheduling Manager (SM) Training </vt:lpstr>
      <vt:lpstr>Agenda</vt:lpstr>
      <vt:lpstr>Overview </vt:lpstr>
      <vt:lpstr>VAOS Participating Sites</vt:lpstr>
      <vt:lpstr>Remaining Sites – Deployment Order </vt:lpstr>
      <vt:lpstr>Deployment Readiness Steps</vt:lpstr>
      <vt:lpstr>Veteran Eligibility </vt:lpstr>
      <vt:lpstr>Veteran Community Care Requirements for VAOS </vt:lpstr>
      <vt:lpstr>What is new for the Community Care Staff?</vt:lpstr>
      <vt:lpstr>What changed for the Veteran?</vt:lpstr>
      <vt:lpstr>CC VAOS and SM Process Flow</vt:lpstr>
      <vt:lpstr> Entering Community Care Request in VAOS (Veteran)   </vt:lpstr>
      <vt:lpstr>PowerPoint Presentation</vt:lpstr>
      <vt:lpstr>Initial Screen</vt:lpstr>
      <vt:lpstr>Request Appointment </vt:lpstr>
      <vt:lpstr>Selecting Type of Care</vt:lpstr>
      <vt:lpstr>Type Care Selection – sorting window </vt:lpstr>
      <vt:lpstr>Community Care Appointment Requests</vt:lpstr>
      <vt:lpstr>Appointment Date and Time Preferences </vt:lpstr>
      <vt:lpstr>Community Care Preferences </vt:lpstr>
      <vt:lpstr>Preferred Provider Information</vt:lpstr>
      <vt:lpstr>Appointment Reason</vt:lpstr>
      <vt:lpstr>Veteran Contact Information </vt:lpstr>
      <vt:lpstr>Review Request Details </vt:lpstr>
      <vt:lpstr>Community Care Request Submitted </vt:lpstr>
      <vt:lpstr>View Appointment Requests</vt:lpstr>
      <vt:lpstr>View Scheduled Appointments </vt:lpstr>
      <vt:lpstr>Request Cancellation Policies </vt:lpstr>
      <vt:lpstr>Cancelling Scheduled CC Appointment </vt:lpstr>
      <vt:lpstr>Scheduling Manager (SM) Processing a Community Care Request (Request Manager)</vt:lpstr>
      <vt:lpstr>Scheduling Manager Log In Warning</vt:lpstr>
      <vt:lpstr>View Veteran CC Requests</vt:lpstr>
      <vt:lpstr>Request Details </vt:lpstr>
      <vt:lpstr>Sorting Questions </vt:lpstr>
      <vt:lpstr>Create a Consult </vt:lpstr>
      <vt:lpstr>Consult Completion </vt:lpstr>
      <vt:lpstr>Selecting a Community Care Request for Processing</vt:lpstr>
      <vt:lpstr>Booking Request </vt:lpstr>
      <vt:lpstr>Resolve Request </vt:lpstr>
      <vt:lpstr>Resolve Request (to Cancel)</vt:lpstr>
      <vt:lpstr>Resolve Request (to Schedule Appointment)</vt:lpstr>
      <vt:lpstr>Contact Provider </vt:lpstr>
      <vt:lpstr>Resolve Request (to Schedule Appointment) Cont’d</vt:lpstr>
      <vt:lpstr>Veteran Instructions</vt:lpstr>
      <vt:lpstr>A confirmation window will appear verifying that the appointment has been successfully booked. The Request Manager will select “Close” to close the confirmation window. </vt:lpstr>
      <vt:lpstr>Appointment Status </vt:lpstr>
      <vt:lpstr>Completing the HSRM Referral</vt:lpstr>
      <vt:lpstr>PowerPoint Presentation</vt:lpstr>
      <vt:lpstr>PowerPoint Presentation</vt:lpstr>
      <vt:lpstr>PowerPoint Presentation</vt:lpstr>
      <vt:lpstr>PowerPoint Presentation</vt:lpstr>
      <vt:lpstr>PowerPoint Presentation</vt:lpstr>
      <vt:lpstr>Generating an HSRM Offline Referral Form and RefDoc Package </vt:lpstr>
      <vt:lpstr>PowerPoint Presentation</vt:lpstr>
      <vt:lpstr>Conclusion </vt:lpstr>
      <vt:lpstr>CC VAOS and SM Resources</vt:lpstr>
      <vt:lpstr>Frequently Asked Questions (FAQs)</vt:lpstr>
      <vt:lpstr>Frequently Asked Questions (FAQs) Cont’d</vt:lpstr>
      <vt:lpstr>FAQs Cont’d</vt:lpstr>
      <vt:lpstr>Congratulations!!  You have completed VAOS CC /SM Training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Care VA Online Scheduling (CC VAOS) and Scheduling Manager (SM) Training</dc:title>
  <dc:creator>Rita Carlos</dc:creator>
  <cp:lastModifiedBy>Rita Carlos</cp:lastModifiedBy>
  <cp:revision>32</cp:revision>
  <dcterms:created xsi:type="dcterms:W3CDTF">2020-08-07T10:42:06Z</dcterms:created>
  <dcterms:modified xsi:type="dcterms:W3CDTF">2020-09-01T12:20:10Z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0x0101004DD3D7252EE0FD4C85432F27D0E1457B</vt:lpwstr>
  </property>
  <property fmtid="{D5CDD505-2E9C-101B-9397-08002B2CF9AE}" pid="3" name="_dlc_DocIdItemGuid">
    <vt:lpwstr>7fc94ab0-c2a7-4bb0-9c1f-471178dbd707</vt:lpwstr>
  </property>
</Properties>
</file>